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6" r:id="rId12"/>
    <p:sldId id="267" r:id="rId13"/>
    <p:sldId id="268" r:id="rId14"/>
    <p:sldId id="269" r:id="rId15"/>
    <p:sldId id="270" r:id="rId16"/>
    <p:sldId id="276" r:id="rId17"/>
    <p:sldId id="271" r:id="rId18"/>
    <p:sldId id="272" r:id="rId19"/>
    <p:sldId id="273" r:id="rId20"/>
    <p:sldId id="277" r:id="rId21"/>
    <p:sldId id="282" r:id="rId22"/>
    <p:sldId id="279" r:id="rId23"/>
    <p:sldId id="280" r:id="rId24"/>
    <p:sldId id="281" r:id="rId2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viera roa infante" initials="jri" lastIdx="1" clrIdx="0">
    <p:extLst>
      <p:ext uri="{19B8F6BF-5375-455C-9EA6-DF929625EA0E}">
        <p15:presenceInfo xmlns:p15="http://schemas.microsoft.com/office/powerpoint/2012/main" userId="f6ccb2c4900db5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418D12-3BC4-43D7-BC6B-3FF38384A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L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CD8A938-A62A-4C28-A54B-A4D7B4D64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L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4F2E5C-5E0D-4667-8EF5-35ACBF9D1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606A-B3F2-490D-89C9-76801E78549D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FC7F7FD-4FDF-4A3B-8882-7EEFC180B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2854EC-4BEF-4259-89FD-9B9EDBF59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A6FB-A845-450A-9C4B-12C51D6191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9814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A7A3D2D-16EC-45E2-A00A-EDDC92702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L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C19D004-2B0D-4BCC-ADD0-8AF40EDF7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L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3F50FBF-7528-4D71-AC7F-CDAC9DE88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606A-B3F2-490D-89C9-76801E78549D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AE030B0-EF8B-4923-92DD-0A26F11B8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4374D30-E04C-4188-AAAD-F11F11520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A6FB-A845-450A-9C4B-12C51D6191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876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ED98F96-D985-4250-B1FE-D3A535DAF2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L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F27D982-8F35-4915-8745-6B64CBAEC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L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C9717E-5A5F-4244-AA5F-3D20E6049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606A-B3F2-490D-89C9-76801E78549D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812706-3BBD-4059-8D40-150A294DE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6252480-8F34-44D6-AE50-1E7F6847A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A6FB-A845-450A-9C4B-12C51D6191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026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C27F0B-4561-4DDA-8461-049777B78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55A4C23-6E09-4CD3-A8CF-7EE1DA8C6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L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7EACEE3-0618-43A1-A1CB-CF9210C3D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606A-B3F2-490D-89C9-76801E78549D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90A2D63-A9DE-45C6-8235-6477EE3E0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DC093C-8D3B-401A-B9BF-11BC6F6A9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A6FB-A845-450A-9C4B-12C51D6191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153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DF8E7A-27DC-4E2B-94A8-604BDC992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L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E541645-651B-4B82-8CD8-5124F7426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D2AF343-5FC7-4F6D-9DCE-F7E535C55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606A-B3F2-490D-89C9-76801E78549D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687AB1A-3389-4B24-ABE3-A39F4DBAB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07A55B-C7A3-45F9-A67B-23E2B8CA8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A6FB-A845-450A-9C4B-12C51D6191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631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E44BA2-E9D6-4FEE-A3B2-C38E8DE74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4D2FFB-AEA4-47E0-B789-1E47760792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L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7C41676-D355-4ABA-A8BA-1C8218101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L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A62DCC1-BD74-4F8D-9CA7-95CF07D13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606A-B3F2-490D-89C9-76801E78549D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608C738-54E2-43BF-9EB9-2537F15C4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096CF7E-7C79-4B17-9034-D7DBD370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A6FB-A845-450A-9C4B-12C51D6191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8000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A92D5D-941E-4B0D-8FFC-0B8BC6F4B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L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33C474D-30C3-42FD-9877-35267E946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73DE80E-7FD2-416A-B8C0-A70C2D1BE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L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F1A5B04-C67F-4471-95EE-135D560503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128577D-F812-42A1-ACCB-63EB4EAE94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L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958176C-69DA-4939-9B87-62311695D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606A-B3F2-490D-89C9-76801E78549D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173173C-B9B3-4AFF-AD02-5B9804907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E840257-2934-4385-A1CE-3D8E5301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A6FB-A845-450A-9C4B-12C51D6191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244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F13199-D546-415F-8F2A-01CE33B62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L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41BAD90-BE2C-44DF-9A35-6EDFCC800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606A-B3F2-490D-89C9-76801E78549D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143A40C-7083-4B98-8504-D8F43D17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FFB7121-D054-49FD-8AAF-BB481EAC1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A6FB-A845-450A-9C4B-12C51D6191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907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2397659-E2A1-42A1-8F87-66FB6BDD5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606A-B3F2-490D-89C9-76801E78549D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2012C60-7A88-43D6-B38E-A234DCB89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578ADE0-CC99-42B3-9F7E-78DB7EDBF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A6FB-A845-450A-9C4B-12C51D6191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3979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C856DB-C871-4BDB-BD85-085094CD0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575838D-5CCC-4291-AF6E-C9B69CE92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L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F26E004-17D2-4C02-AB47-97B44CFA1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5357681-05A6-45E0-A31A-0C278C7F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606A-B3F2-490D-89C9-76801E78549D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C682C11-DE1B-4C9D-978E-D0C0D287A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A6514F4-9531-4F1A-99DE-1E29FA6E9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A6FB-A845-450A-9C4B-12C51D6191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3848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1833FB-0E04-42F3-AD2C-52773327A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L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FBF75490-71DA-40CF-998C-E9CBA516FE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B32C94B-5B71-45F1-9B4E-1C01C1C09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0BB05F6-17C6-414A-9FB9-4973FE948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606A-B3F2-490D-89C9-76801E78549D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E9D008D-6DED-461D-9FD2-455FC2B54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4370E18-2573-448A-AF1D-55BC64993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A6FB-A845-450A-9C4B-12C51D6191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229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0093D17-814E-442B-AA72-3BD4848F1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CL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4CCBA63-B139-4936-8038-AAF7F6565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L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424AAC-95AB-4326-86A0-4234EDE1C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3606A-B3F2-490D-89C9-76801E78549D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548F4D-2740-4948-9E40-AC00B1A844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C8FDC68-7466-4A94-9AAC-CB856FA60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AA6FB-A845-450A-9C4B-12C51D6191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487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AB69EC-E012-4B3F-A2F0-7E40E85C6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98248"/>
            <a:ext cx="9144000" cy="2387600"/>
          </a:xfrm>
        </p:spPr>
        <p:txBody>
          <a:bodyPr>
            <a:noAutofit/>
          </a:bodyPr>
          <a:lstStyle/>
          <a:p>
            <a:r>
              <a:rPr lang="es-CL" sz="4400" b="1" dirty="0">
                <a:solidFill>
                  <a:schemeClr val="accent1">
                    <a:lumMod val="50000"/>
                  </a:schemeClr>
                </a:solidFill>
              </a:rPr>
              <a:t>“Análisis de información de postergación y renuncias de estudiantes UMCE en el marco del Proyecto Beca de Nivelación Académica (BNA)”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4806246-B00B-48FE-AA0B-953382E6C9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943985"/>
          </a:xfrm>
        </p:spPr>
        <p:txBody>
          <a:bodyPr>
            <a:normAutofit/>
          </a:bodyPr>
          <a:lstStyle/>
          <a:p>
            <a:r>
              <a:rPr lang="es-CL" b="1" dirty="0">
                <a:solidFill>
                  <a:schemeClr val="bg1">
                    <a:lumMod val="50000"/>
                  </a:schemeClr>
                </a:solidFill>
              </a:rPr>
              <a:t>Presentación de resultados</a:t>
            </a:r>
          </a:p>
          <a:p>
            <a:r>
              <a:rPr lang="es-CL" b="1" dirty="0">
                <a:solidFill>
                  <a:schemeClr val="bg1">
                    <a:lumMod val="50000"/>
                  </a:schemeClr>
                </a:solidFill>
              </a:rPr>
              <a:t>Abril de 2021</a:t>
            </a:r>
          </a:p>
          <a:p>
            <a:pPr algn="r"/>
            <a:endParaRPr lang="es-CL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EA6A25ED-8078-4918-A5BB-61701FF480FB}"/>
              </a:ext>
            </a:extLst>
          </p:cNvPr>
          <p:cNvSpPr txBox="1">
            <a:spLocks/>
          </p:cNvSpPr>
          <p:nvPr/>
        </p:nvSpPr>
        <p:spPr>
          <a:xfrm>
            <a:off x="1459923" y="5507182"/>
            <a:ext cx="9272154" cy="9819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/>
              <a:t>Investigador Responsable: </a:t>
            </a:r>
            <a:r>
              <a:rPr lang="es-CL" sz="1600" dirty="0"/>
              <a:t>Cristóbal Villalobos</a:t>
            </a:r>
          </a:p>
          <a:p>
            <a:r>
              <a:rPr lang="es-CL" sz="1600" b="1" dirty="0"/>
              <a:t>Equipo de investigación: </a:t>
            </a:r>
            <a:r>
              <a:rPr lang="es-CL" sz="1600" dirty="0"/>
              <a:t>Javiera Roa, Ignacio Wyman, Orlando Sandoval, Patricia Vidal, Valeria Tobar y Magdalena </a:t>
            </a:r>
            <a:r>
              <a:rPr lang="es-CL" sz="1600" dirty="0" err="1"/>
              <a:t>Hewstone</a:t>
            </a:r>
            <a:endParaRPr lang="es-CL" sz="1600" dirty="0"/>
          </a:p>
          <a:p>
            <a:pPr algn="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59218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339C-0432-4C12-9073-0253826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1. Notificaciones de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postergación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y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renuncia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estudios</a:t>
            </a:r>
            <a:endParaRPr lang="en-US" sz="36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CF1CD67-21F0-4500-9CC2-AB0D4065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60" y="1544262"/>
            <a:ext cx="4008384" cy="468508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1700" b="1" dirty="0"/>
              <a:t>1.6. </a:t>
            </a:r>
            <a:r>
              <a:rPr lang="en-US" sz="1700" b="1" dirty="0" err="1"/>
              <a:t>Modelo</a:t>
            </a:r>
            <a:r>
              <a:rPr lang="en-US" sz="1700" b="1" dirty="0"/>
              <a:t> de regression </a:t>
            </a:r>
            <a:r>
              <a:rPr lang="en-US" sz="1700" b="1" i="1" dirty="0"/>
              <a:t>logit</a:t>
            </a:r>
            <a:r>
              <a:rPr lang="en-US" sz="1700" b="1" dirty="0"/>
              <a:t>: </a:t>
            </a:r>
            <a:r>
              <a:rPr lang="en-US" sz="1700" b="1" dirty="0" err="1"/>
              <a:t>factores</a:t>
            </a:r>
            <a:r>
              <a:rPr lang="en-US" sz="1700" b="1" dirty="0"/>
              <a:t> que </a:t>
            </a:r>
            <a:r>
              <a:rPr lang="en-US" sz="1700" b="1" dirty="0" err="1"/>
              <a:t>inciden</a:t>
            </a:r>
            <a:r>
              <a:rPr lang="en-US" sz="1700" b="1" dirty="0"/>
              <a:t> </a:t>
            </a:r>
            <a:r>
              <a:rPr lang="en-US" sz="1700" b="1" dirty="0" err="1"/>
              <a:t>en</a:t>
            </a:r>
            <a:r>
              <a:rPr lang="en-US" sz="1700" b="1" dirty="0"/>
              <a:t> </a:t>
            </a:r>
            <a:r>
              <a:rPr lang="en-US" sz="1700" b="1" dirty="0" err="1"/>
              <a:t>postergación</a:t>
            </a:r>
            <a:r>
              <a:rPr lang="en-US" sz="1700" b="1" dirty="0"/>
              <a:t> o </a:t>
            </a:r>
            <a:r>
              <a:rPr lang="en-US" sz="1700" b="1" dirty="0" err="1"/>
              <a:t>renuncia</a:t>
            </a:r>
            <a:endParaRPr lang="en-US" sz="1700" b="1" dirty="0"/>
          </a:p>
          <a:p>
            <a:pPr>
              <a:spcAft>
                <a:spcPts val="600"/>
              </a:spcAft>
            </a:pPr>
            <a:r>
              <a:rPr lang="es-CL" sz="1700" dirty="0"/>
              <a:t>El modelo estima la probabilidad de renunciar, dadas las siguientes variables independientes (VI): i) el sexo del estudiante, </a:t>
            </a:r>
            <a:r>
              <a:rPr lang="es-CL" sz="1700" dirty="0" err="1"/>
              <a:t>ii</a:t>
            </a:r>
            <a:r>
              <a:rPr lang="es-CL" sz="1700" dirty="0"/>
              <a:t>) la dependencia del establecimiento de origen, </a:t>
            </a:r>
            <a:r>
              <a:rPr lang="es-CL" sz="1700" dirty="0" err="1"/>
              <a:t>iii</a:t>
            </a:r>
            <a:r>
              <a:rPr lang="es-CL" sz="1700" dirty="0"/>
              <a:t>) el primer motivo declarado, </a:t>
            </a:r>
            <a:r>
              <a:rPr lang="es-CL" sz="1700" dirty="0" err="1"/>
              <a:t>iv</a:t>
            </a:r>
            <a:r>
              <a:rPr lang="es-CL" sz="1700" dirty="0"/>
              <a:t>) la incidencia de paros y/o movilizaciones, v) y pandemia, vi) si el estudiante cursaba o no su primer año, </a:t>
            </a:r>
            <a:r>
              <a:rPr lang="es-CL" sz="1700" dirty="0" err="1"/>
              <a:t>vii</a:t>
            </a:r>
            <a:r>
              <a:rPr lang="es-CL" sz="1700" dirty="0"/>
              <a:t>) el año en que se presenta la notificación, y </a:t>
            </a:r>
            <a:r>
              <a:rPr lang="es-CL" sz="1700" dirty="0" err="1"/>
              <a:t>viii</a:t>
            </a:r>
            <a:r>
              <a:rPr lang="es-CL" sz="1700" dirty="0"/>
              <a:t>) la facultad de origen. </a:t>
            </a:r>
          </a:p>
          <a:p>
            <a:pPr>
              <a:spcAft>
                <a:spcPts val="600"/>
              </a:spcAft>
            </a:pPr>
            <a:r>
              <a:rPr lang="es-CL" sz="1700" dirty="0"/>
              <a:t>Controlando por el resto de variables y en comparación a los motivos de salud, todos los demás presentan mayores probabilidades de renuncia.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73" name="Isosceles Triangle 72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Chart&#10;&#10;Description automatically generated">
            <a:extLst>
              <a:ext uri="{FF2B5EF4-FFF2-40B4-BE49-F238E27FC236}">
                <a16:creationId xmlns="" xmlns:a16="http://schemas.microsoft.com/office/drawing/2014/main" id="{0A82BD6F-6225-469B-8878-9353320EA3A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73797" y="1898777"/>
            <a:ext cx="5495094" cy="3862981"/>
          </a:xfrm>
          <a:prstGeom prst="rect">
            <a:avLst/>
          </a:prstGeom>
          <a:noFill/>
        </p:spPr>
      </p:pic>
      <p:grpSp>
        <p:nvGrpSpPr>
          <p:cNvPr id="76" name="Group 75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77" name="Rectangle 76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Isosceles Triangle 77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2BE8D764-4353-4896-B7C6-F3F08378AFCB}"/>
              </a:ext>
            </a:extLst>
          </p:cNvPr>
          <p:cNvSpPr txBox="1"/>
          <p:nvPr/>
        </p:nvSpPr>
        <p:spPr>
          <a:xfrm>
            <a:off x="5295320" y="1414172"/>
            <a:ext cx="60968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Gráfico 5. </a:t>
            </a:r>
            <a:r>
              <a:rPr lang="es-CL" sz="1600" i="1" dirty="0" err="1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Odds</a:t>
            </a:r>
            <a:r>
              <a:rPr lang="es-CL" sz="1600" i="1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ratios</a:t>
            </a:r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(chances) de renunciar según motivos declarados (en relación a los motivos de salud)</a:t>
            </a:r>
            <a:endParaRPr lang="es-CL" sz="11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77CAC6DD-60C2-47AB-8BAA-FCD52B6A7E97}"/>
              </a:ext>
            </a:extLst>
          </p:cNvPr>
          <p:cNvSpPr txBox="1"/>
          <p:nvPr/>
        </p:nvSpPr>
        <p:spPr>
          <a:xfrm>
            <a:off x="5295320" y="5699525"/>
            <a:ext cx="6096866" cy="477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12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Nota 1:</a:t>
            </a:r>
            <a:r>
              <a:rPr lang="es-CL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L" sz="1200" i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Odds</a:t>
            </a:r>
            <a:r>
              <a:rPr lang="es-CL" sz="12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ratios</a:t>
            </a:r>
            <a:r>
              <a:rPr lang="es-CL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superiores a 1 indican efectos positivos, mientras valores entre 0 y 1 indican un efecto negativo. </a:t>
            </a:r>
            <a:r>
              <a:rPr lang="es-CL" sz="12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Nota 2:</a:t>
            </a:r>
            <a:r>
              <a:rPr lang="es-CL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***100%, **99,9% de significancia en las estimaciones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266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339C-0432-4C12-9073-0253826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4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2. 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Motivos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declarados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postergación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y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renuncia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estudios</a:t>
            </a:r>
            <a:r>
              <a:rPr lang="en-US" sz="34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CF1CD67-21F0-4500-9CC2-AB0D4065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781" y="1779204"/>
            <a:ext cx="4008384" cy="439398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1600" b="1" dirty="0"/>
              <a:t>2.1. Motivos </a:t>
            </a:r>
            <a:r>
              <a:rPr lang="en-US" sz="1600" b="1" dirty="0" err="1"/>
              <a:t>declarados</a:t>
            </a:r>
            <a:r>
              <a:rPr lang="en-US" sz="1600" b="1" dirty="0"/>
              <a:t> para </a:t>
            </a:r>
            <a:r>
              <a:rPr lang="en-US" sz="1600" b="1" dirty="0" err="1"/>
              <a:t>postergar</a:t>
            </a:r>
            <a:r>
              <a:rPr lang="en-US" sz="1600" b="1" dirty="0"/>
              <a:t> o </a:t>
            </a:r>
            <a:r>
              <a:rPr lang="en-US" sz="1600" b="1" dirty="0" err="1"/>
              <a:t>renunciar</a:t>
            </a:r>
            <a:r>
              <a:rPr lang="en-US" sz="1600" b="1" dirty="0"/>
              <a:t> a la </a:t>
            </a:r>
            <a:r>
              <a:rPr lang="en-US" sz="1600" b="1" dirty="0" err="1"/>
              <a:t>educación</a:t>
            </a:r>
            <a:r>
              <a:rPr lang="en-US" sz="1600" b="1" dirty="0"/>
              <a:t> superior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Más de la </a:t>
            </a:r>
            <a:r>
              <a:rPr lang="en-US" sz="1600" dirty="0" err="1"/>
              <a:t>mitad</a:t>
            </a:r>
            <a:r>
              <a:rPr lang="en-US" sz="1600" dirty="0"/>
              <a:t> de las </a:t>
            </a:r>
            <a:r>
              <a:rPr lang="en-US" sz="1600" dirty="0" err="1"/>
              <a:t>postergaciones</a:t>
            </a:r>
            <a:r>
              <a:rPr lang="en-US" sz="1600" dirty="0"/>
              <a:t> </a:t>
            </a:r>
            <a:r>
              <a:rPr lang="en-US" sz="1600" dirty="0" err="1"/>
              <a:t>alude</a:t>
            </a:r>
            <a:r>
              <a:rPr lang="en-US" sz="1600" dirty="0"/>
              <a:t> a </a:t>
            </a:r>
            <a:r>
              <a:rPr lang="en-US" sz="1600" dirty="0" err="1"/>
              <a:t>motivos</a:t>
            </a:r>
            <a:r>
              <a:rPr lang="en-US" sz="1600" dirty="0"/>
              <a:t> </a:t>
            </a:r>
            <a:r>
              <a:rPr lang="en-US" sz="1600" dirty="0" err="1"/>
              <a:t>económicos</a:t>
            </a:r>
            <a:r>
              <a:rPr lang="en-US" sz="1600" dirty="0"/>
              <a:t> y de </a:t>
            </a:r>
            <a:r>
              <a:rPr lang="en-US" sz="1600" dirty="0" err="1"/>
              <a:t>salud</a:t>
            </a:r>
            <a:r>
              <a:rPr lang="en-US" sz="1600" dirty="0"/>
              <a:t>, </a:t>
            </a:r>
            <a:r>
              <a:rPr lang="en-US" sz="1600" dirty="0" err="1"/>
              <a:t>seguido</a:t>
            </a:r>
            <a:r>
              <a:rPr lang="en-US" sz="1600" dirty="0"/>
              <a:t> por los </a:t>
            </a:r>
            <a:r>
              <a:rPr lang="en-US" sz="1600" dirty="0" err="1"/>
              <a:t>motivos</a:t>
            </a:r>
            <a:r>
              <a:rPr lang="en-US" sz="1600" dirty="0"/>
              <a:t> personales y/o </a:t>
            </a:r>
            <a:r>
              <a:rPr lang="en-US" sz="1600" dirty="0" err="1"/>
              <a:t>familiares</a:t>
            </a:r>
            <a:r>
              <a:rPr lang="en-US" sz="1600" dirty="0"/>
              <a:t>, con un 20,7%.</a:t>
            </a:r>
          </a:p>
          <a:p>
            <a:pPr>
              <a:spcAft>
                <a:spcPts val="600"/>
              </a:spcAft>
            </a:pPr>
            <a:r>
              <a:rPr lang="en-US" sz="1600" dirty="0" err="1"/>
              <a:t>En</a:t>
            </a:r>
            <a:r>
              <a:rPr lang="en-US" sz="1600" dirty="0"/>
              <a:t> el </a:t>
            </a:r>
            <a:r>
              <a:rPr lang="en-US" sz="1600" dirty="0" err="1"/>
              <a:t>caso</a:t>
            </a:r>
            <a:r>
              <a:rPr lang="en-US" sz="1600" dirty="0"/>
              <a:t> de las </a:t>
            </a:r>
            <a:r>
              <a:rPr lang="en-US" sz="1600" dirty="0" err="1"/>
              <a:t>renuncias</a:t>
            </a:r>
            <a:r>
              <a:rPr lang="en-US" sz="1600" dirty="0"/>
              <a:t>, el 42,1% son por </a:t>
            </a:r>
            <a:r>
              <a:rPr lang="en-US" sz="1600" dirty="0" err="1"/>
              <a:t>motivos</a:t>
            </a:r>
            <a:r>
              <a:rPr lang="en-US" sz="1600" dirty="0"/>
              <a:t> </a:t>
            </a:r>
            <a:r>
              <a:rPr lang="en-US" sz="1600" dirty="0" err="1"/>
              <a:t>vocacionales</a:t>
            </a:r>
            <a:r>
              <a:rPr lang="en-US" sz="1600" dirty="0"/>
              <a:t>, </a:t>
            </a:r>
            <a:r>
              <a:rPr lang="en-US" sz="1600" dirty="0" err="1"/>
              <a:t>mientras</a:t>
            </a:r>
            <a:r>
              <a:rPr lang="en-US" sz="1600" dirty="0"/>
              <a:t> un 24,9% lo </a:t>
            </a:r>
            <a:r>
              <a:rPr lang="en-US" sz="1600" dirty="0" err="1"/>
              <a:t>hace</a:t>
            </a:r>
            <a:r>
              <a:rPr lang="en-US" sz="1600" dirty="0"/>
              <a:t> por </a:t>
            </a:r>
            <a:r>
              <a:rPr lang="en-US" sz="1600" dirty="0" err="1"/>
              <a:t>motivos</a:t>
            </a:r>
            <a:r>
              <a:rPr lang="en-US" sz="1600" dirty="0"/>
              <a:t> </a:t>
            </a:r>
            <a:r>
              <a:rPr lang="en-US" sz="1600" dirty="0" err="1"/>
              <a:t>económicos</a:t>
            </a:r>
            <a:r>
              <a:rPr lang="en-US" sz="1600" dirty="0"/>
              <a:t>. 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Los </a:t>
            </a:r>
            <a:r>
              <a:rPr lang="en-US" sz="1600" dirty="0" err="1"/>
              <a:t>motivos</a:t>
            </a:r>
            <a:r>
              <a:rPr lang="en-US" sz="1600" dirty="0"/>
              <a:t> de </a:t>
            </a:r>
            <a:r>
              <a:rPr lang="en-US" sz="1600" dirty="0" err="1"/>
              <a:t>salud</a:t>
            </a:r>
            <a:r>
              <a:rPr lang="en-US" sz="1600" dirty="0"/>
              <a:t>, que </a:t>
            </a:r>
            <a:r>
              <a:rPr lang="en-US" sz="1600" dirty="0" err="1"/>
              <a:t>en</a:t>
            </a:r>
            <a:r>
              <a:rPr lang="en-US" sz="1600" dirty="0"/>
              <a:t> el </a:t>
            </a:r>
            <a:r>
              <a:rPr lang="en-US" sz="1600" dirty="0" err="1"/>
              <a:t>caso</a:t>
            </a:r>
            <a:r>
              <a:rPr lang="en-US" sz="1600" dirty="0"/>
              <a:t> de las </a:t>
            </a:r>
            <a:r>
              <a:rPr lang="en-US" sz="1600" dirty="0" err="1"/>
              <a:t>postergaciones</a:t>
            </a:r>
            <a:r>
              <a:rPr lang="en-US" sz="1600" dirty="0"/>
              <a:t> </a:t>
            </a:r>
            <a:r>
              <a:rPr lang="en-US" sz="1600" dirty="0" err="1"/>
              <a:t>supera</a:t>
            </a:r>
            <a:r>
              <a:rPr lang="en-US" sz="1600" dirty="0"/>
              <a:t> el 26%, </a:t>
            </a:r>
            <a:r>
              <a:rPr lang="en-US" sz="1600" dirty="0" err="1"/>
              <a:t>apenas</a:t>
            </a:r>
            <a:r>
              <a:rPr lang="en-US" sz="1600" dirty="0"/>
              <a:t> </a:t>
            </a:r>
            <a:r>
              <a:rPr lang="en-US" sz="1600" dirty="0" err="1"/>
              <a:t>alcanza</a:t>
            </a:r>
            <a:r>
              <a:rPr lang="en-US" sz="1600" dirty="0"/>
              <a:t> el 10% de las </a:t>
            </a:r>
            <a:r>
              <a:rPr lang="en-US" sz="1600" dirty="0" err="1"/>
              <a:t>renuncias</a:t>
            </a:r>
            <a:r>
              <a:rPr lang="en-US" sz="1600" dirty="0"/>
              <a:t>.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A </a:t>
            </a:r>
            <a:r>
              <a:rPr lang="en-US" sz="1600" dirty="0" err="1"/>
              <a:t>diferencia</a:t>
            </a:r>
            <a:r>
              <a:rPr lang="en-US" sz="1600" dirty="0"/>
              <a:t> del resto de </a:t>
            </a:r>
            <a:r>
              <a:rPr lang="en-US" sz="1600" dirty="0" err="1"/>
              <a:t>motivos</a:t>
            </a:r>
            <a:r>
              <a:rPr lang="en-US" sz="1600" dirty="0"/>
              <a:t>, que se </a:t>
            </a:r>
            <a:r>
              <a:rPr lang="en-US" sz="1600" dirty="0" err="1"/>
              <a:t>mantienen</a:t>
            </a:r>
            <a:r>
              <a:rPr lang="en-US" sz="1600" dirty="0"/>
              <a:t> </a:t>
            </a:r>
            <a:r>
              <a:rPr lang="en-US" sz="1600" dirty="0" err="1"/>
              <a:t>relativamente</a:t>
            </a:r>
            <a:r>
              <a:rPr lang="en-US" sz="1600" dirty="0"/>
              <a:t> </a:t>
            </a:r>
            <a:r>
              <a:rPr lang="en-US" sz="1600" dirty="0" err="1"/>
              <a:t>estables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el </a:t>
            </a:r>
            <a:r>
              <a:rPr lang="en-US" sz="1600" dirty="0" err="1"/>
              <a:t>tiempo</a:t>
            </a:r>
            <a:r>
              <a:rPr lang="en-US" sz="1600" dirty="0"/>
              <a:t>, los </a:t>
            </a:r>
            <a:r>
              <a:rPr lang="en-US" sz="1600" dirty="0" err="1"/>
              <a:t>académicos</a:t>
            </a:r>
            <a:r>
              <a:rPr lang="en-US" sz="1600" dirty="0"/>
              <a:t> </a:t>
            </a:r>
            <a:r>
              <a:rPr lang="en-US" sz="1600" dirty="0" err="1"/>
              <a:t>muestran</a:t>
            </a:r>
            <a:r>
              <a:rPr lang="en-US" sz="1600" dirty="0"/>
              <a:t> un </a:t>
            </a:r>
            <a:r>
              <a:rPr lang="en-US" sz="1600" dirty="0" err="1"/>
              <a:t>importante</a:t>
            </a:r>
            <a:r>
              <a:rPr lang="en-US" sz="1600" dirty="0"/>
              <a:t> </a:t>
            </a:r>
            <a:r>
              <a:rPr lang="en-US" sz="1600" dirty="0" err="1"/>
              <a:t>aumento</a:t>
            </a:r>
            <a:r>
              <a:rPr lang="en-US" sz="1600" dirty="0"/>
              <a:t> entre 2019 (7%)  y 2020 (17,9%).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60" name="Isosceles Triangle 59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64" name="Rectangle 63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Isosceles Triangle 64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FC11148E-CB81-4CE2-A260-5282A543084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864" y="2077008"/>
            <a:ext cx="5583426" cy="403804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FE39724-2D39-455E-88A3-AC226F6F553A}"/>
              </a:ext>
            </a:extLst>
          </p:cNvPr>
          <p:cNvSpPr txBox="1"/>
          <p:nvPr/>
        </p:nvSpPr>
        <p:spPr>
          <a:xfrm>
            <a:off x="5524401" y="1703139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Gráfico 6. Motivos declarados de postergación y renuncia</a:t>
            </a:r>
            <a:endParaRPr lang="es-CL" sz="11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395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339C-0432-4C12-9073-0253826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4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2. 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Motivos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declarados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postergación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y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renuncia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estudios</a:t>
            </a:r>
            <a:r>
              <a:rPr lang="en-US" sz="34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CF1CD67-21F0-4500-9CC2-AB0D4065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60" y="1779204"/>
            <a:ext cx="4008384" cy="4393982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1600" b="1" dirty="0"/>
              <a:t>2.2. </a:t>
            </a:r>
            <a:r>
              <a:rPr lang="en-US" sz="1600" b="1" dirty="0" err="1"/>
              <a:t>Según</a:t>
            </a:r>
            <a:r>
              <a:rPr lang="en-US" sz="1600" b="1" dirty="0"/>
              <a:t> </a:t>
            </a:r>
            <a:r>
              <a:rPr lang="en-US" sz="1600" b="1" dirty="0" err="1"/>
              <a:t>caracteristicas</a:t>
            </a:r>
            <a:r>
              <a:rPr lang="en-US" sz="1600" b="1" dirty="0"/>
              <a:t> </a:t>
            </a:r>
            <a:r>
              <a:rPr lang="en-US" sz="1600" b="1" dirty="0" err="1"/>
              <a:t>socioeconómicas</a:t>
            </a:r>
            <a:r>
              <a:rPr lang="en-US" sz="1600" b="1" dirty="0"/>
              <a:t> de las y los </a:t>
            </a:r>
            <a:r>
              <a:rPr lang="en-US" sz="1600" b="1" dirty="0" err="1"/>
              <a:t>estudiantes</a:t>
            </a:r>
            <a:endParaRPr lang="en-US" sz="1600" b="1" dirty="0"/>
          </a:p>
          <a:p>
            <a:pPr>
              <a:spcAft>
                <a:spcPts val="600"/>
              </a:spcAft>
            </a:pPr>
            <a:r>
              <a:rPr lang="es-CL" sz="1600" dirty="0">
                <a:ea typeface="Calibri" panose="020F0502020204030204" pitchFamily="34" charset="0"/>
              </a:rPr>
              <a:t>E</a:t>
            </a:r>
            <a:r>
              <a:rPr lang="es-CL" sz="1600" dirty="0">
                <a:effectLst/>
                <a:ea typeface="Calibri" panose="020F0502020204030204" pitchFamily="34" charset="0"/>
              </a:rPr>
              <a:t>studiantes de sexo masculino aluden relativamente más a motivaciones económicas para postergar o renunciar a sus estudios que las de sexo femenino.</a:t>
            </a:r>
          </a:p>
          <a:p>
            <a:pPr>
              <a:spcAft>
                <a:spcPts val="600"/>
              </a:spcAft>
            </a:pPr>
            <a:r>
              <a:rPr lang="es-CL" sz="1600" dirty="0">
                <a:effectLst/>
                <a:ea typeface="Calibri" panose="020F0502020204030204" pitchFamily="34" charset="0"/>
              </a:rPr>
              <a:t>Entre </a:t>
            </a:r>
            <a:r>
              <a:rPr lang="es-CL" sz="1600" dirty="0">
                <a:ea typeface="Calibri" panose="020F0502020204030204" pitchFamily="34" charset="0"/>
              </a:rPr>
              <a:t>estudiantes de sexo femenino </a:t>
            </a:r>
            <a:r>
              <a:rPr lang="es-CL" sz="1600" dirty="0">
                <a:effectLst/>
                <a:ea typeface="Calibri" panose="020F0502020204030204" pitchFamily="34" charset="0"/>
              </a:rPr>
              <a:t>hay una diferencia de casi cinco puntos porcentuales respecto a los de sexo masculino que aluden a motivos personales y/o familiares.</a:t>
            </a:r>
          </a:p>
          <a:p>
            <a:pPr>
              <a:spcAft>
                <a:spcPts val="600"/>
              </a:spcAft>
            </a:pPr>
            <a:r>
              <a:rPr lang="es-CL" sz="1600" dirty="0"/>
              <a:t>Quienes notifican motivos vocacionales lo hacen a menor edad.</a:t>
            </a:r>
          </a:p>
          <a:p>
            <a:pPr>
              <a:spcAft>
                <a:spcPts val="600"/>
              </a:spcAft>
            </a:pPr>
            <a:r>
              <a:rPr lang="es-CL" sz="1600" dirty="0"/>
              <a:t>Los motivos declarados son independientes a los ingresos económicos declarados.</a:t>
            </a:r>
          </a:p>
          <a:p>
            <a:pPr>
              <a:spcAft>
                <a:spcPts val="600"/>
              </a:spcAft>
            </a:pPr>
            <a:r>
              <a:rPr lang="en-US" sz="1600" dirty="0" err="1"/>
              <a:t>Estudiantes</a:t>
            </a:r>
            <a:r>
              <a:rPr lang="en-US" sz="1600" dirty="0"/>
              <a:t> de </a:t>
            </a:r>
            <a:r>
              <a:rPr lang="en-US" sz="1600" dirty="0" err="1"/>
              <a:t>regiones</a:t>
            </a:r>
            <a:r>
              <a:rPr lang="en-US" sz="1600" dirty="0"/>
              <a:t> </a:t>
            </a:r>
            <a:r>
              <a:rPr lang="en-US" sz="1600" dirty="0" err="1"/>
              <a:t>distintas</a:t>
            </a:r>
            <a:r>
              <a:rPr lang="en-US" sz="1600" dirty="0"/>
              <a:t> a la RM </a:t>
            </a:r>
            <a:r>
              <a:rPr lang="en-US" sz="1600" dirty="0" err="1"/>
              <a:t>declaran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mayor </a:t>
            </a:r>
            <a:r>
              <a:rPr lang="en-US" sz="1600" dirty="0" err="1"/>
              <a:t>medida</a:t>
            </a:r>
            <a:r>
              <a:rPr lang="en-US" sz="1600" dirty="0"/>
              <a:t> </a:t>
            </a:r>
            <a:r>
              <a:rPr lang="en-US" sz="1600" dirty="0" err="1"/>
              <a:t>motivos</a:t>
            </a:r>
            <a:r>
              <a:rPr lang="en-US" sz="1600" dirty="0"/>
              <a:t> </a:t>
            </a:r>
            <a:r>
              <a:rPr lang="en-US" sz="1600" dirty="0" err="1"/>
              <a:t>económicos</a:t>
            </a:r>
            <a:r>
              <a:rPr lang="en-US" sz="1600" dirty="0"/>
              <a:t> y personales y/o familiars.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82" name="Isosceles Triangle 8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41D080AB-66ED-4D62-AC69-FCF60901371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8601" y="1782981"/>
            <a:ext cx="6106649" cy="4361892"/>
          </a:xfrm>
          <a:prstGeom prst="rect">
            <a:avLst/>
          </a:prstGeom>
          <a:noFill/>
        </p:spPr>
      </p:pic>
      <p:grpSp>
        <p:nvGrpSpPr>
          <p:cNvPr id="85" name="Group 84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86" name="Rectangle 85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Isosceles Triangle 86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9587A696-9C41-4221-B332-910A6C558616}"/>
              </a:ext>
            </a:extLst>
          </p:cNvPr>
          <p:cNvSpPr txBox="1"/>
          <p:nvPr/>
        </p:nvSpPr>
        <p:spPr>
          <a:xfrm>
            <a:off x="5368600" y="1668513"/>
            <a:ext cx="65480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Gráfico 7. Motivos de postergación o renuncia según sexo de estudiantes</a:t>
            </a:r>
            <a:endParaRPr lang="es-CL" sz="11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938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339C-0432-4C12-9073-0253826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4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2. 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Motivos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declarados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postergación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y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renuncia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estudios</a:t>
            </a:r>
            <a:r>
              <a:rPr lang="en-US" sz="34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CF1CD67-21F0-4500-9CC2-AB0D4065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836096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1400" b="1" dirty="0"/>
              <a:t>2.3. </a:t>
            </a:r>
            <a:r>
              <a:rPr lang="en-US" sz="1400" b="1" dirty="0" err="1"/>
              <a:t>Según</a:t>
            </a:r>
            <a:r>
              <a:rPr lang="en-US" sz="1400" b="1" dirty="0"/>
              <a:t> </a:t>
            </a:r>
            <a:r>
              <a:rPr lang="en-US" sz="1400" b="1" dirty="0" err="1"/>
              <a:t>trayectoria</a:t>
            </a:r>
            <a:r>
              <a:rPr lang="en-US" sz="1400" b="1" dirty="0"/>
              <a:t> </a:t>
            </a:r>
            <a:r>
              <a:rPr lang="en-US" sz="1400" b="1" dirty="0" err="1"/>
              <a:t>educativa</a:t>
            </a:r>
            <a:endParaRPr lang="en-US" sz="1400" b="1" dirty="0"/>
          </a:p>
          <a:p>
            <a:pPr>
              <a:spcAft>
                <a:spcPts val="600"/>
              </a:spcAft>
            </a:pPr>
            <a:r>
              <a:rPr lang="es-CL" sz="1400" dirty="0"/>
              <a:t>Entre quienes provienen de establecimientos municipales o SLE hay relativamente más motivos económicos, respecto a quienes vienen de establecimientos particulares con o sin subvención del Estado. Por otra parte, las y los estudiantes provenientes de establecimientos particulares pagados declaran casi un 10% más motivos de salud para postergar o renunciar a sus estudios. </a:t>
            </a:r>
          </a:p>
          <a:p>
            <a:pPr>
              <a:spcAft>
                <a:spcPts val="600"/>
              </a:spcAft>
            </a:pPr>
            <a:r>
              <a:rPr lang="es-CL" sz="1400" dirty="0"/>
              <a:t>En el caso del número de asignaturas aprobadas, el promedio es notoriamente más bajo entre quienes declaran motivos vocacionales, tanto para postergación como para renuncia.</a:t>
            </a:r>
          </a:p>
          <a:p>
            <a:pPr>
              <a:spcAft>
                <a:spcPts val="600"/>
              </a:spcAft>
            </a:pPr>
            <a:r>
              <a:rPr lang="es-CL" sz="1400" dirty="0"/>
              <a:t>Por el contrario, quienes presentan motivos académicos han aprobado un promedio de 39 asignaturas, sugiriendo que las postergaciones por este motivo ocurren tardíamente.</a:t>
            </a:r>
          </a:p>
          <a:p>
            <a:pPr>
              <a:spcAft>
                <a:spcPts val="600"/>
              </a:spcAft>
            </a:pPr>
            <a:r>
              <a:rPr lang="es-CL" sz="1400" dirty="0"/>
              <a:t>Quienes postergan bajo motivos académicos son quienes comparativamente mejor rendimiento académico presentan, pero el más bajo cuando este es un motivo de renuncia.</a:t>
            </a:r>
            <a:endParaRPr lang="en-US" sz="1400" dirty="0"/>
          </a:p>
        </p:txBody>
      </p:sp>
      <p:grpSp>
        <p:nvGrpSpPr>
          <p:cNvPr id="81" name="Group 8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82" name="Isosceles Triangle 8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86" name="Rectangle 85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Isosceles Triangle 86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0EE4C763-D6E7-427E-960D-B8CFD1C8BB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619932"/>
              </p:ext>
            </p:extLst>
          </p:nvPr>
        </p:nvGraphicFramePr>
        <p:xfrm>
          <a:off x="4868545" y="2288489"/>
          <a:ext cx="6912610" cy="3881501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1180465">
                  <a:extLst>
                    <a:ext uri="{9D8B030D-6E8A-4147-A177-3AD203B41FA5}">
                      <a16:colId xmlns="" xmlns:a16="http://schemas.microsoft.com/office/drawing/2014/main" val="1670801247"/>
                    </a:ext>
                  </a:extLst>
                </a:gridCol>
                <a:gridCol w="1180465">
                  <a:extLst>
                    <a:ext uri="{9D8B030D-6E8A-4147-A177-3AD203B41FA5}">
                      <a16:colId xmlns="" xmlns:a16="http://schemas.microsoft.com/office/drawing/2014/main" val="1311517190"/>
                    </a:ext>
                  </a:extLst>
                </a:gridCol>
                <a:gridCol w="765810">
                  <a:extLst>
                    <a:ext uri="{9D8B030D-6E8A-4147-A177-3AD203B41FA5}">
                      <a16:colId xmlns="" xmlns:a16="http://schemas.microsoft.com/office/drawing/2014/main" val="2683547756"/>
                    </a:ext>
                  </a:extLst>
                </a:gridCol>
                <a:gridCol w="765810">
                  <a:extLst>
                    <a:ext uri="{9D8B030D-6E8A-4147-A177-3AD203B41FA5}">
                      <a16:colId xmlns="" xmlns:a16="http://schemas.microsoft.com/office/drawing/2014/main" val="3719113191"/>
                    </a:ext>
                  </a:extLst>
                </a:gridCol>
                <a:gridCol w="758825">
                  <a:extLst>
                    <a:ext uri="{9D8B030D-6E8A-4147-A177-3AD203B41FA5}">
                      <a16:colId xmlns="" xmlns:a16="http://schemas.microsoft.com/office/drawing/2014/main" val="1243083906"/>
                    </a:ext>
                  </a:extLst>
                </a:gridCol>
                <a:gridCol w="758825">
                  <a:extLst>
                    <a:ext uri="{9D8B030D-6E8A-4147-A177-3AD203B41FA5}">
                      <a16:colId xmlns="" xmlns:a16="http://schemas.microsoft.com/office/drawing/2014/main" val="3443767738"/>
                    </a:ext>
                  </a:extLst>
                </a:gridCol>
                <a:gridCol w="751205">
                  <a:extLst>
                    <a:ext uri="{9D8B030D-6E8A-4147-A177-3AD203B41FA5}">
                      <a16:colId xmlns="" xmlns:a16="http://schemas.microsoft.com/office/drawing/2014/main" val="2023718868"/>
                    </a:ext>
                  </a:extLst>
                </a:gridCol>
                <a:gridCol w="751205">
                  <a:extLst>
                    <a:ext uri="{9D8B030D-6E8A-4147-A177-3AD203B41FA5}">
                      <a16:colId xmlns="" xmlns:a16="http://schemas.microsoft.com/office/drawing/2014/main" val="1952451995"/>
                    </a:ext>
                  </a:extLst>
                </a:gridCol>
              </a:tblGrid>
              <a:tr h="18097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Asignaturas aprobadas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Asignaturas reprobadas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Promedio acumulado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3708606"/>
                  </a:ext>
                </a:extLst>
              </a:tr>
              <a:tr h="18097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Media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Desviación estándar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Media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Desviación estándar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Media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 err="1">
                          <a:effectLst/>
                        </a:rPr>
                        <a:t>Desviación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estándar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268273601"/>
                  </a:ext>
                </a:extLst>
              </a:tr>
              <a:tr h="180975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Postergaciones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Económicos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30,9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20,4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2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2,7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4,8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0,9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93847338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Salud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29,2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18,8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1,5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2,6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4,8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1,0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890543183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Académicos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39,2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19,9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2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2,6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5,0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0,8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12348827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Personales y/o familiares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31,1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19,4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1,8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2,5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4,9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1,0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927823086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Vocacionales y/o expectativas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15,5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12,4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0,6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1,4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4,4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1,3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032673484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Relacionales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25,9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16,1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1,6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2,8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5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0,5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24451481"/>
                  </a:ext>
                </a:extLst>
              </a:tr>
              <a:tr h="180975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Renuncias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Económicos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14,4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11,3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1,6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2,9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3,8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1,2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699480427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Salud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20,3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13,6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1,6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2,1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4,1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1,3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960478753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Académicos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11,8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9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0,6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3,8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1,2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688087390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Personales y/o familiares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18,2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15,6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0,9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2,6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4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1,6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12371248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Vocacionales y/o expectativas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13,5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11,3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0,9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2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4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1,4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2774813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Relacionales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21,7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24,8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0,3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0,6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</a:rPr>
                        <a:t>4,6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</a:rPr>
                        <a:t>1,3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375922071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B052CA08-EE82-448E-BAE3-4E5804B6393F}"/>
              </a:ext>
            </a:extLst>
          </p:cNvPr>
          <p:cNvSpPr txBox="1"/>
          <p:nvPr/>
        </p:nvSpPr>
        <p:spPr>
          <a:xfrm>
            <a:off x="4789520" y="1693084"/>
            <a:ext cx="726481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Tabla </a:t>
            </a:r>
            <a:r>
              <a:rPr lang="es-CL" sz="1600" dirty="0">
                <a:solidFill>
                  <a:srgbClr val="44546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Motivos de postergación o renuncia según medidas de rendimiento académico </a:t>
            </a:r>
            <a:endParaRPr lang="es-CL" sz="11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170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339C-0432-4C12-9073-0253826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4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2. 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Motivos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declarados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postergación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y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renuncia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estudios</a:t>
            </a:r>
            <a:r>
              <a:rPr lang="en-US" sz="34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CF1CD67-21F0-4500-9CC2-AB0D4065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831" y="1779204"/>
            <a:ext cx="4008384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2000" b="1" dirty="0"/>
              <a:t>2.4. Incidencia de </a:t>
            </a:r>
            <a:r>
              <a:rPr lang="en-US" sz="2000" b="1" dirty="0" err="1"/>
              <a:t>paros</a:t>
            </a:r>
            <a:r>
              <a:rPr lang="en-US" sz="2000" b="1" dirty="0"/>
              <a:t>, </a:t>
            </a:r>
            <a:r>
              <a:rPr lang="en-US" sz="2000" b="1" dirty="0" err="1"/>
              <a:t>movilizaciones</a:t>
            </a:r>
            <a:r>
              <a:rPr lang="en-US" sz="2000" b="1" dirty="0"/>
              <a:t> y crisis sanitaria.</a:t>
            </a:r>
          </a:p>
          <a:p>
            <a:pPr>
              <a:spcAft>
                <a:spcPts val="600"/>
              </a:spcAft>
            </a:pPr>
            <a:r>
              <a:rPr lang="es-CL" sz="2000" dirty="0"/>
              <a:t>Los motivos vocacionales y académicos son más frecuentes entre quienes sí mencionan estos eventos como parte de su decisión.</a:t>
            </a:r>
          </a:p>
          <a:p>
            <a:pPr>
              <a:spcAft>
                <a:spcPts val="600"/>
              </a:spcAft>
            </a:pPr>
            <a:r>
              <a:rPr lang="es-CL" sz="2000" dirty="0"/>
              <a:t>El 60% de los renunciantes que declaran que los paros y/o movilizaciones inciden en su decisión, aluden, además, a motivos académicos y/o vocacionales.</a:t>
            </a:r>
            <a:endParaRPr lang="en-US" sz="2000" dirty="0"/>
          </a:p>
        </p:txBody>
      </p:sp>
      <p:grpSp>
        <p:nvGrpSpPr>
          <p:cNvPr id="94" name="Group 93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95" name="Isosceles Triangle 94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Chart, bar chart&#10;&#10;Description automatically generated">
            <a:extLst>
              <a:ext uri="{FF2B5EF4-FFF2-40B4-BE49-F238E27FC236}">
                <a16:creationId xmlns="" xmlns:a16="http://schemas.microsoft.com/office/drawing/2014/main" id="{2F7B6669-FC51-41F8-B470-27D146155AE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8601" y="1782981"/>
            <a:ext cx="6106649" cy="4361892"/>
          </a:xfrm>
          <a:prstGeom prst="rect">
            <a:avLst/>
          </a:prstGeom>
          <a:noFill/>
        </p:spPr>
      </p:pic>
      <p:grpSp>
        <p:nvGrpSpPr>
          <p:cNvPr id="98" name="Group 97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99" name="Rectangle 98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Isosceles Triangle 99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02588D62-5541-4351-BB5B-A6CD04FCFC97}"/>
              </a:ext>
            </a:extLst>
          </p:cNvPr>
          <p:cNvSpPr txBox="1"/>
          <p:nvPr/>
        </p:nvSpPr>
        <p:spPr>
          <a:xfrm>
            <a:off x="5245513" y="1672266"/>
            <a:ext cx="60968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Gráfico 8. Motivos para postergar o renunciar a los estudios y alusiones a paros y movilizaciones</a:t>
            </a:r>
            <a:endParaRPr lang="es-CL" sz="11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808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339C-0432-4C12-9073-0253826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4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2. 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Motivos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declarados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postergación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y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renuncia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estudios</a:t>
            </a:r>
            <a:r>
              <a:rPr lang="en-US" sz="34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CF1CD67-21F0-4500-9CC2-AB0D4065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1600" b="1" dirty="0"/>
              <a:t>2.4. Incidencia de </a:t>
            </a:r>
            <a:r>
              <a:rPr lang="en-US" sz="1600" b="1" dirty="0" err="1"/>
              <a:t>paros</a:t>
            </a:r>
            <a:r>
              <a:rPr lang="en-US" sz="1600" b="1" dirty="0"/>
              <a:t>, </a:t>
            </a:r>
            <a:r>
              <a:rPr lang="en-US" sz="1600" b="1" dirty="0" err="1"/>
              <a:t>movilizaciones</a:t>
            </a:r>
            <a:r>
              <a:rPr lang="en-US" sz="1600" b="1" dirty="0"/>
              <a:t> y crisis sanitaria.</a:t>
            </a:r>
          </a:p>
          <a:p>
            <a:pPr>
              <a:spcAft>
                <a:spcPts val="600"/>
              </a:spcAft>
            </a:pPr>
            <a:r>
              <a:rPr lang="es-CL" sz="1600" dirty="0"/>
              <a:t>Los motivos económicos y académicos son comparativamente más mencionados entre quienes sí aluden a la crisis sanitaria.</a:t>
            </a:r>
          </a:p>
          <a:p>
            <a:pPr>
              <a:spcAft>
                <a:spcPts val="600"/>
              </a:spcAft>
            </a:pPr>
            <a:r>
              <a:rPr lang="es-CL" sz="1600" dirty="0"/>
              <a:t>En el caso particular de quienes renuncian y aluden a la crisis sanitaria (43 observaciones), el 90% alude a motivos económicos (50%), salud (20%) y/o académicos (20%).</a:t>
            </a:r>
            <a:endParaRPr lang="en-US" sz="1600" dirty="0"/>
          </a:p>
        </p:txBody>
      </p:sp>
      <p:grpSp>
        <p:nvGrpSpPr>
          <p:cNvPr id="81" name="Group 8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82" name="Isosceles Triangle 8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86" name="Rectangle 85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Isosceles Triangle 86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02588D62-5541-4351-BB5B-A6CD04FCFC97}"/>
              </a:ext>
            </a:extLst>
          </p:cNvPr>
          <p:cNvSpPr txBox="1"/>
          <p:nvPr/>
        </p:nvSpPr>
        <p:spPr>
          <a:xfrm>
            <a:off x="4967973" y="1724715"/>
            <a:ext cx="60968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Gráfico 9. Motivos para postergar o renunciar a los estudios y alusiones a la crisis sanitaria de 2020</a:t>
            </a:r>
            <a:endParaRPr lang="es-CL" sz="16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C0FAD057-8DBE-47A3-A74D-F65B5CAA64E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73" y="2290929"/>
            <a:ext cx="6251317" cy="38860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8297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339C-0432-4C12-9073-0253826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4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2. 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Motivos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declarados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postergación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y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renuncia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estudios</a:t>
            </a:r>
            <a:r>
              <a:rPr lang="en-US" sz="34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CF1CD67-21F0-4500-9CC2-AB0D4065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284722" cy="4393982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2300" b="1" dirty="0"/>
              <a:t>2.5. </a:t>
            </a:r>
            <a:r>
              <a:rPr lang="en-US" sz="2300" b="1" dirty="0" err="1"/>
              <a:t>Modelo</a:t>
            </a:r>
            <a:r>
              <a:rPr lang="en-US" sz="2300" b="1" dirty="0"/>
              <a:t> de regression </a:t>
            </a:r>
            <a:r>
              <a:rPr lang="en-US" sz="2300" b="1" i="1" dirty="0"/>
              <a:t>logit</a:t>
            </a:r>
            <a:r>
              <a:rPr lang="en-US" sz="2300" b="1" dirty="0"/>
              <a:t>: </a:t>
            </a:r>
            <a:r>
              <a:rPr lang="en-US" sz="2300" b="1" dirty="0" err="1"/>
              <a:t>factores</a:t>
            </a:r>
            <a:r>
              <a:rPr lang="en-US" sz="2300" b="1" dirty="0"/>
              <a:t> que </a:t>
            </a:r>
            <a:r>
              <a:rPr lang="en-US" sz="2300" b="1" dirty="0" err="1"/>
              <a:t>inciden</a:t>
            </a:r>
            <a:r>
              <a:rPr lang="en-US" sz="2300" b="1" dirty="0"/>
              <a:t> </a:t>
            </a:r>
            <a:r>
              <a:rPr lang="en-US" sz="2300" b="1" dirty="0" err="1"/>
              <a:t>en</a:t>
            </a:r>
            <a:r>
              <a:rPr lang="en-US" sz="2300" b="1" dirty="0"/>
              <a:t> los </a:t>
            </a:r>
            <a:r>
              <a:rPr lang="en-US" sz="2300" b="1" dirty="0" err="1"/>
              <a:t>motivos</a:t>
            </a:r>
            <a:r>
              <a:rPr lang="en-US" sz="2300" b="1" dirty="0"/>
              <a:t> </a:t>
            </a:r>
            <a:r>
              <a:rPr lang="en-US" sz="2300" b="1" dirty="0" err="1"/>
              <a:t>declarados</a:t>
            </a:r>
            <a:endParaRPr lang="en-US" sz="2300" b="1" dirty="0"/>
          </a:p>
          <a:p>
            <a:pPr>
              <a:spcAft>
                <a:spcPts val="600"/>
              </a:spcAft>
            </a:pPr>
            <a:r>
              <a:rPr lang="es-CL" sz="2300" dirty="0"/>
              <a:t>Para cada uno de los cinco principales motivos (se excluye los motivos relacionales, por su baja frecuencia), la incidencia de: i) sexo del estudiante, </a:t>
            </a:r>
            <a:r>
              <a:rPr lang="es-CL" sz="2300" dirty="0" err="1"/>
              <a:t>ii</a:t>
            </a:r>
            <a:r>
              <a:rPr lang="es-CL" sz="2300" dirty="0"/>
              <a:t>) su edad al momento de notificar, </a:t>
            </a:r>
            <a:r>
              <a:rPr lang="es-CL" sz="2300" dirty="0" err="1"/>
              <a:t>iii</a:t>
            </a:r>
            <a:r>
              <a:rPr lang="es-CL" sz="2300" dirty="0"/>
              <a:t>) la dependencia administrativa de su establecimiento de origen, </a:t>
            </a:r>
            <a:r>
              <a:rPr lang="es-CL" sz="2300" dirty="0" err="1"/>
              <a:t>iv</a:t>
            </a:r>
            <a:r>
              <a:rPr lang="es-CL" sz="2300" dirty="0"/>
              <a:t>) si cursa o no su primer año, v) las alusiones a la crisis sanitaria, o vi) paros y/o movilizaciones, </a:t>
            </a:r>
            <a:r>
              <a:rPr lang="es-CL" sz="2300" dirty="0" err="1"/>
              <a:t>vii</a:t>
            </a:r>
            <a:r>
              <a:rPr lang="es-CL" sz="2300" dirty="0"/>
              <a:t>) el año en que posterga o renuncia, y </a:t>
            </a:r>
            <a:r>
              <a:rPr lang="es-CL" sz="2300" dirty="0" err="1"/>
              <a:t>viii</a:t>
            </a:r>
            <a:r>
              <a:rPr lang="es-CL" sz="2300" dirty="0"/>
              <a:t>) la facultad de origen.</a:t>
            </a:r>
          </a:p>
          <a:p>
            <a:pPr>
              <a:spcAft>
                <a:spcPts val="600"/>
              </a:spcAft>
            </a:pPr>
            <a:r>
              <a:rPr lang="es-CL" sz="2300" dirty="0"/>
              <a:t>Quienes se han visto perjudicado por paros y/o movilizaciones tienden, además, a presentar más probabilidades de declarar motivos vocacionales o académicos, y menos motivos económicos, de salud y personales. </a:t>
            </a:r>
          </a:p>
          <a:p>
            <a:pPr>
              <a:spcAft>
                <a:spcPts val="600"/>
              </a:spcAft>
            </a:pPr>
            <a:r>
              <a:rPr lang="es-CL" sz="2300" dirty="0"/>
              <a:t>En el caso de las menciones a la crisis sanitaria, son las dimensiones económicas y académicas las más afectadas por esta situación. </a:t>
            </a:r>
          </a:p>
          <a:p>
            <a:pPr>
              <a:spcAft>
                <a:spcPts val="600"/>
              </a:spcAft>
            </a:pPr>
            <a:endParaRPr lang="en-US" sz="2000" dirty="0"/>
          </a:p>
        </p:txBody>
      </p:sp>
      <p:grpSp>
        <p:nvGrpSpPr>
          <p:cNvPr id="94" name="Group 93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95" name="Rectangle 94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Isosceles Triangle 95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99" name="Isosceles Triangle 98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8CB9F9FC-11CD-446E-9966-8F7F48A5EF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5320" y="2875701"/>
            <a:ext cx="3047033" cy="2176451"/>
          </a:xfrm>
          <a:prstGeom prst="rect">
            <a:avLst/>
          </a:prstGeom>
          <a:noFill/>
        </p:spPr>
      </p:pic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1A2A866D-0B9C-40BD-A09B-375DCDBE27A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01499" y="2873813"/>
            <a:ext cx="3047033" cy="2176451"/>
          </a:xfrm>
          <a:prstGeom prst="rect">
            <a:avLst/>
          </a:prstGeom>
          <a:noFill/>
        </p:spPr>
      </p:pic>
      <p:pic>
        <p:nvPicPr>
          <p:cNvPr id="22" name="Picture 21">
            <a:extLst>
              <a:ext uri="{FF2B5EF4-FFF2-40B4-BE49-F238E27FC236}">
                <a16:creationId xmlns="" xmlns:a16="http://schemas.microsoft.com/office/drawing/2014/main" id="{0BAD1B19-0EA0-48E9-925D-6F2E9F61959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66078" y="2873813"/>
            <a:ext cx="3815952" cy="2769750"/>
          </a:xfrm>
          <a:prstGeom prst="rect">
            <a:avLst/>
          </a:prstGeom>
          <a:noFill/>
        </p:spPr>
      </p:pic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DC8334FF-F21A-4ED9-A925-C62E33A6A93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72257" y="2871925"/>
            <a:ext cx="3815952" cy="2756216"/>
          </a:xfrm>
          <a:prstGeom prst="rect">
            <a:avLst/>
          </a:prstGeom>
          <a:noFill/>
        </p:spPr>
      </p:pic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FE6C4185-9489-4440-A986-56C28E20339D}"/>
              </a:ext>
            </a:extLst>
          </p:cNvPr>
          <p:cNvSpPr txBox="1"/>
          <p:nvPr/>
        </p:nvSpPr>
        <p:spPr>
          <a:xfrm>
            <a:off x="4966078" y="2336986"/>
            <a:ext cx="36237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L" sz="12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Gráfico 10. Probabilidad de los motivos declarados según menciones a paros y/o movilizaciones</a:t>
            </a:r>
            <a:endParaRPr lang="es-CL" sz="10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4C071046-9C7F-42F5-8925-B750A0646E74}"/>
              </a:ext>
            </a:extLst>
          </p:cNvPr>
          <p:cNvSpPr txBox="1"/>
          <p:nvPr/>
        </p:nvSpPr>
        <p:spPr>
          <a:xfrm>
            <a:off x="8482916" y="2318461"/>
            <a:ext cx="38159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L" sz="12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Gráfico 11. Probabilidad de los motivos declarados según menciones a la crisis sanitaria.</a:t>
            </a:r>
            <a:endParaRPr lang="es-CL" sz="10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90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339C-0432-4C12-9073-0253826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3.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Descripción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integral de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motivos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declarados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y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otras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características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(ACM)</a:t>
            </a:r>
            <a:endParaRPr lang="en-US" sz="34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CF1CD67-21F0-4500-9CC2-AB0D4065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s-CL" sz="2000" dirty="0"/>
              <a:t>La dimensión 1, agrupa a la derecha los motivos vocacionales, estrechamente relacionados con las renuncias, pero también con notificaciones realizadas durante el primer año de estudios de las y los estudiantes. Hacia la izquierda de la figura se encuentran las notificaciones a causa de la crisis sanitaria del COVID-19 realizadas en 2020 por quienes cursan más de un año de sus estudios. </a:t>
            </a:r>
          </a:p>
          <a:p>
            <a:pPr>
              <a:spcAft>
                <a:spcPts val="600"/>
              </a:spcAft>
            </a:pPr>
            <a:r>
              <a:rPr lang="es-CL" sz="2000" dirty="0"/>
              <a:t>En la dimensión 2 se diferencia lo que podría catalogarse como eventos de connotación social que irrumpen la trayectoria educativa, principalmente paros y movilizaciones, la pandemia en el año 2020 y los motivos académicos manifestados por los estudiantes, en los cuadrantes de arriba; y -aunque menos notorio- eventos personales, no relacionados a paros, movilizaciones o crisis sanitaria, en los cuadrantes de abajo.</a:t>
            </a:r>
            <a:endParaRPr lang="en-US" sz="2000" dirty="0"/>
          </a:p>
        </p:txBody>
      </p:sp>
      <p:grpSp>
        <p:nvGrpSpPr>
          <p:cNvPr id="94" name="Group 93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95" name="Isosceles Triangle 94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A3A4D079-CF4E-4477-BF3B-1B3C53D895B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5320" y="1892550"/>
            <a:ext cx="6253212" cy="4142753"/>
          </a:xfrm>
          <a:prstGeom prst="rect">
            <a:avLst/>
          </a:prstGeom>
          <a:noFill/>
        </p:spPr>
      </p:pic>
      <p:grpSp>
        <p:nvGrpSpPr>
          <p:cNvPr id="98" name="Group 97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99" name="Rectangle 98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Isosceles Triangle 99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4815D59D-A5B4-43B1-8DF1-65F5312F2EA9}"/>
              </a:ext>
            </a:extLst>
          </p:cNvPr>
          <p:cNvSpPr txBox="1"/>
          <p:nvPr/>
        </p:nvSpPr>
        <p:spPr>
          <a:xfrm>
            <a:off x="5374394" y="1553996"/>
            <a:ext cx="609506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 1. Análisis de Correspondencias Múltiples (ACM)</a:t>
            </a:r>
            <a:endParaRPr lang="es-CL" sz="11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021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339C-0432-4C12-9073-0253826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3.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Descripción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integral de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motivos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declarados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y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otras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400" b="1" dirty="0" err="1">
                <a:solidFill>
                  <a:schemeClr val="accent1">
                    <a:lumMod val="50000"/>
                  </a:schemeClr>
                </a:solidFill>
              </a:rPr>
              <a:t>características</a:t>
            </a: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</a:rPr>
              <a:t> (ACM)</a:t>
            </a:r>
            <a:endParaRPr lang="en-US" sz="34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CF1CD67-21F0-4500-9CC2-AB0D4065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82980"/>
            <a:ext cx="4273065" cy="4753285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s-CL" sz="1400" dirty="0"/>
              <a:t>El grupo 1 está compuesto en su totalidad por motivos de salud declarados -en su gran mayoría para postergar y por mujeres-, y que no mencionan paros y/o movilizaciones como motivos secundarios, levemente más asociados a estudiantes que no cursan su primer año y con relativa mayor incidencia de las notificaciones emanadas en los años 2017 y 2020. </a:t>
            </a:r>
          </a:p>
          <a:p>
            <a:pPr>
              <a:spcAft>
                <a:spcPts val="600"/>
              </a:spcAft>
            </a:pPr>
            <a:r>
              <a:rPr lang="es-CL" sz="1400" dirty="0"/>
              <a:t>El grupo 2 se compone enteramente por motivos económicos -mayoritariamente postergaciones- no relacionados a paros y movilizaciones, con una alta proporción de estudiantes de sexo masculino provenientes de establecimientos municipales. </a:t>
            </a:r>
          </a:p>
          <a:p>
            <a:pPr>
              <a:spcAft>
                <a:spcPts val="600"/>
              </a:spcAft>
            </a:pPr>
            <a:r>
              <a:rPr lang="es-CL" sz="1400" dirty="0"/>
              <a:t>El grupo 3 lo conforman enteramente los motivos personales y mayormente asociado a postergaciones, tampoco asociados a paros y/o movilizaciones, con una alta prevalencia de estudiantes de sexo femenino y de las notificaciones del 2016 de la Facultad de Filosofía y Educación. </a:t>
            </a:r>
          </a:p>
          <a:p>
            <a:pPr>
              <a:spcAft>
                <a:spcPts val="600"/>
              </a:spcAft>
            </a:pPr>
            <a:r>
              <a:rPr lang="es-CL" sz="1400" dirty="0"/>
              <a:t>El grupo 4 se compone por postergaciones basadas principalmente en motivos académicos asociados a paros y/o movilizaciones y la pandemia durante el 2020 y por estudiantes que cursan su segundo año o más.</a:t>
            </a:r>
          </a:p>
          <a:p>
            <a:pPr>
              <a:spcAft>
                <a:spcPts val="600"/>
              </a:spcAft>
            </a:pPr>
            <a:r>
              <a:rPr lang="es-CL" sz="1400" dirty="0"/>
              <a:t> El grupo 5 lo conforman en su mayoría renuncias y con una alta prevalencia de los motivos vocacionales como razón principal. Se trata, principalmente, de estudiantes de primer año y en cuyas decisiones no ha incidido paros, movilizaciones, ni la crisis sanitaria.</a:t>
            </a:r>
            <a:endParaRPr lang="en-US" sz="1400" dirty="0"/>
          </a:p>
        </p:txBody>
      </p:sp>
      <p:grpSp>
        <p:nvGrpSpPr>
          <p:cNvPr id="107" name="Group 106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08" name="Isosceles Triangle 107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7D00E341-4ED6-4820-B76E-086C7B7CF73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8601" y="1782981"/>
            <a:ext cx="6106649" cy="4361892"/>
          </a:xfrm>
          <a:prstGeom prst="rect">
            <a:avLst/>
          </a:prstGeom>
          <a:noFill/>
        </p:spPr>
      </p:pic>
      <p:grpSp>
        <p:nvGrpSpPr>
          <p:cNvPr id="111" name="Group 110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12" name="Rectangle 111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Isosceles Triangle 112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4CF93A0F-A5AC-47EE-BB17-57D3A80A4448}"/>
              </a:ext>
            </a:extLst>
          </p:cNvPr>
          <p:cNvSpPr txBox="1"/>
          <p:nvPr/>
        </p:nvSpPr>
        <p:spPr>
          <a:xfrm>
            <a:off x="5368600" y="1633498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 2. </a:t>
            </a:r>
            <a:r>
              <a:rPr lang="es-CL" sz="1600" i="1" dirty="0" err="1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Clusters</a:t>
            </a:r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grupos según ponderación de las observaciones</a:t>
            </a:r>
            <a:endParaRPr lang="es-CL" sz="11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25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339C-0432-4C12-9073-0253826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4.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</a:rPr>
              <a:t>Estudiantes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 que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</a:rPr>
              <a:t>retoman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 sus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</a:rPr>
              <a:t>estudios</a:t>
            </a:r>
            <a:endParaRPr lang="en-US" sz="36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CF1CD67-21F0-4500-9CC2-AB0D4065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82981"/>
            <a:ext cx="4328581" cy="439398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s-CL" sz="1400" dirty="0"/>
              <a:t>Del total de 929 estudiantes que notificaron su postergación o renuncia entre 2015 y 2019, 302 (32,5%) retomaron sus estudios en la UMCE. </a:t>
            </a:r>
          </a:p>
          <a:p>
            <a:pPr>
              <a:spcAft>
                <a:spcPts val="600"/>
              </a:spcAft>
            </a:pPr>
            <a:r>
              <a:rPr lang="es-CL" sz="1400" dirty="0"/>
              <a:t>Sólo 13 estudiantes  (4,3%) del total que vuelve lo hace después de renunciar.</a:t>
            </a:r>
          </a:p>
          <a:p>
            <a:pPr>
              <a:spcAft>
                <a:spcPts val="600"/>
              </a:spcAft>
            </a:pPr>
            <a:r>
              <a:rPr lang="es-CL" sz="1400" dirty="0"/>
              <a:t>El 68,9% vuelve al año siguiente de haber postergado o renunciado a sus estudios. El 12,3% lo hace dentro del mismo año.</a:t>
            </a:r>
          </a:p>
          <a:p>
            <a:pPr>
              <a:spcAft>
                <a:spcPts val="600"/>
              </a:spcAft>
            </a:pPr>
            <a:r>
              <a:rPr lang="es-CL" sz="1400" dirty="0"/>
              <a:t>Entre quienes se reincorporan prevalecen los motivos de salud (32,1%) y personales y/o familiares (29,8%).</a:t>
            </a:r>
          </a:p>
          <a:p>
            <a:pPr>
              <a:spcAft>
                <a:spcPts val="600"/>
              </a:spcAft>
            </a:pPr>
            <a:r>
              <a:rPr lang="es-CL" sz="1400" dirty="0"/>
              <a:t>Sólo un 6,7% de quienes vuelven habían declarado motivos vocacionales como primera razón, una diferencia de 27,5 puntos porcentuales respecto a quienes declarando estos motivos no han retornado.</a:t>
            </a:r>
          </a:p>
          <a:p>
            <a:pPr>
              <a:spcAft>
                <a:spcPts val="600"/>
              </a:spcAft>
            </a:pPr>
            <a:r>
              <a:rPr lang="es-CL" sz="1400" dirty="0"/>
              <a:t>Quienes se reincorporan son comparativamente mayores, han cursado más asignaturas, y presentan mejor rendimiento que quienes no se han </a:t>
            </a:r>
            <a:r>
              <a:rPr lang="es-CL" sz="1400" dirty="0" err="1"/>
              <a:t>reincoprorado</a:t>
            </a:r>
            <a:r>
              <a:rPr lang="es-CL" sz="1400" dirty="0"/>
              <a:t>.</a:t>
            </a:r>
          </a:p>
          <a:p>
            <a:pPr>
              <a:spcAft>
                <a:spcPts val="600"/>
              </a:spcAft>
            </a:pPr>
            <a:endParaRPr lang="en-US" sz="1400" dirty="0"/>
          </a:p>
        </p:txBody>
      </p:sp>
      <p:grpSp>
        <p:nvGrpSpPr>
          <p:cNvPr id="107" name="Group 106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08" name="Isosceles Triangle 107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12" name="Rectangle 111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Isosceles Triangle 112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D76EE5BE-5D8E-40F8-AE7B-CD052D0B05E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250" y="2175596"/>
            <a:ext cx="5570855" cy="374332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3E69F86-336B-4734-9367-2FE2E860EDD4}"/>
              </a:ext>
            </a:extLst>
          </p:cNvPr>
          <p:cNvSpPr txBox="1"/>
          <p:nvPr/>
        </p:nvSpPr>
        <p:spPr>
          <a:xfrm>
            <a:off x="5295322" y="1672266"/>
            <a:ext cx="60968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Gráfico 12. Primer motivo declarado por estudiantes según su estado de reincorporación.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613790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06EE21-B9B8-45F9-BACE-385242342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211" y="1262111"/>
            <a:ext cx="8520546" cy="1135737"/>
          </a:xfrm>
        </p:spPr>
        <p:txBody>
          <a:bodyPr>
            <a:normAutofit/>
          </a:bodyPr>
          <a:lstStyle/>
          <a:p>
            <a:pPr algn="ctr"/>
            <a:r>
              <a:rPr lang="es-CL" sz="4000" b="1" dirty="0">
                <a:solidFill>
                  <a:schemeClr val="accent1">
                    <a:lumMod val="50000"/>
                  </a:schemeClr>
                </a:solidFill>
              </a:rPr>
              <a:t>Objetivo de la consultoría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59A672-FE84-4521-9C75-391BC54C3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277" y="2701635"/>
            <a:ext cx="8520546" cy="34753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2600" dirty="0"/>
              <a:t>Analizar los motivos que exponen las y los estudiantes pertenecientes a las cohortes de ingreso 2015-2020 para postergar o renunciar a sus estudios en la UMCE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765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 117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339C-0432-4C12-9073-0253826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4.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</a:rPr>
              <a:t>Estudiantes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 que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</a:rPr>
              <a:t>retoman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 sus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</a:rPr>
              <a:t>estudios</a:t>
            </a:r>
            <a:endParaRPr lang="en-US" sz="36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CF1CD67-21F0-4500-9CC2-AB0D4065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394" y="1457471"/>
            <a:ext cx="4008384" cy="496714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s-CL" sz="1400" b="1" dirty="0"/>
              <a:t>Modelo de regresión </a:t>
            </a:r>
            <a:r>
              <a:rPr lang="es-CL" sz="1400" b="1" i="1" dirty="0" err="1"/>
              <a:t>logit</a:t>
            </a:r>
            <a:r>
              <a:rPr lang="es-CL" sz="1400" b="1" dirty="0"/>
              <a:t>: probabilidad de retomar estudios</a:t>
            </a:r>
          </a:p>
          <a:p>
            <a:pPr>
              <a:spcAft>
                <a:spcPts val="600"/>
              </a:spcAft>
            </a:pPr>
            <a:r>
              <a:rPr lang="es-CL" sz="1400" dirty="0"/>
              <a:t>Estima las chances de estudiantes de reincorporarse dadas ciertos factores: i) sexo, </a:t>
            </a:r>
            <a:r>
              <a:rPr lang="es-CL" sz="1400" dirty="0" err="1"/>
              <a:t>ii</a:t>
            </a:r>
            <a:r>
              <a:rPr lang="es-CL" sz="1400" dirty="0"/>
              <a:t>) edad al momento de la notificación, </a:t>
            </a:r>
            <a:r>
              <a:rPr lang="es-CL" sz="1400" dirty="0" err="1"/>
              <a:t>iii</a:t>
            </a:r>
            <a:r>
              <a:rPr lang="es-CL" sz="1400" dirty="0"/>
              <a:t>) ingresos económicos, </a:t>
            </a:r>
            <a:r>
              <a:rPr lang="es-CL" sz="1400" dirty="0" err="1"/>
              <a:t>iv</a:t>
            </a:r>
            <a:r>
              <a:rPr lang="es-CL" sz="1400" dirty="0"/>
              <a:t>) primer motivo declarado, v) tiempo (años) transcurrido desde la notificación, y vi) la facultad de origen.</a:t>
            </a:r>
          </a:p>
          <a:p>
            <a:pPr>
              <a:spcAft>
                <a:spcPts val="600"/>
              </a:spcAft>
            </a:pPr>
            <a:r>
              <a:rPr lang="es-CL" sz="1400" dirty="0"/>
              <a:t>El modelo predice un efecto estadísticamente significativo de la edad (positivo) y de los ingresos económicos (negativo).</a:t>
            </a:r>
          </a:p>
          <a:p>
            <a:pPr>
              <a:spcAft>
                <a:spcPts val="600"/>
              </a:spcAft>
            </a:pPr>
            <a:r>
              <a:rPr lang="es-CL" sz="1400" dirty="0"/>
              <a:t>Además, y como se ve en el gráfico, los estudiantes que han declarado problemas económicos como su primer motivo, tienen menores chances de retomar sus estudios si se compara con las y los estudiantes que aludieron a motivos de salud. En el mismo sentido, también quienes declaran como su primer motivo asuntos vocacionales tienen estadísticamente menos chances de retomar sus estudios, que quienes declaran motivos de salud. </a:t>
            </a:r>
          </a:p>
          <a:p>
            <a:pPr>
              <a:spcAft>
                <a:spcPts val="600"/>
              </a:spcAft>
            </a:pPr>
            <a:endParaRPr lang="en-US" sz="1100" dirty="0"/>
          </a:p>
        </p:txBody>
      </p:sp>
      <p:grpSp>
        <p:nvGrpSpPr>
          <p:cNvPr id="120" name="Group 119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1" name="Isosceles Triangle 120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C27B73BA-2E67-4A3A-9C80-2DDF4BC1C02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8858" y="1934195"/>
            <a:ext cx="5527965" cy="3806492"/>
          </a:xfrm>
          <a:prstGeom prst="rect">
            <a:avLst/>
          </a:prstGeom>
          <a:noFill/>
        </p:spPr>
      </p:pic>
      <p:grpSp>
        <p:nvGrpSpPr>
          <p:cNvPr id="124" name="Group 123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25" name="Rectangle 124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Isosceles Triangle 125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0FA5EBB8-F69F-4B7F-9F3E-AFF94E5124F9}"/>
              </a:ext>
            </a:extLst>
          </p:cNvPr>
          <p:cNvSpPr txBox="1"/>
          <p:nvPr/>
        </p:nvSpPr>
        <p:spPr>
          <a:xfrm>
            <a:off x="5378384" y="1349420"/>
            <a:ext cx="60968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L" sz="14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Gráfico 13. </a:t>
            </a:r>
            <a:r>
              <a:rPr lang="es-CL" sz="1400" i="1" dirty="0" err="1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Odds</a:t>
            </a:r>
            <a:r>
              <a:rPr lang="es-CL" sz="1400" i="1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ratios</a:t>
            </a:r>
            <a:r>
              <a:rPr lang="es-CL" sz="14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(chances) de retomar estudios según motivos declarados (en relación a los motivos de salud)</a:t>
            </a:r>
            <a:endParaRPr lang="es-CL" sz="14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428CABF5-C6A3-487F-A905-891E42201ACA}"/>
              </a:ext>
            </a:extLst>
          </p:cNvPr>
          <p:cNvSpPr txBox="1"/>
          <p:nvPr/>
        </p:nvSpPr>
        <p:spPr>
          <a:xfrm>
            <a:off x="5343713" y="5803355"/>
            <a:ext cx="6096866" cy="477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12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Nota 1</a:t>
            </a:r>
            <a:r>
              <a:rPr lang="es-CL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CL" sz="1200" i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Odds</a:t>
            </a:r>
            <a:r>
              <a:rPr lang="es-CL" sz="12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ratios</a:t>
            </a:r>
            <a:r>
              <a:rPr lang="es-CL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superiores a 1 indican efectos positivos, mientras valores entre 0 y 1 indican un efecto negativo</a:t>
            </a:r>
            <a:r>
              <a:rPr lang="es-CL" sz="12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Nota 2</a:t>
            </a:r>
            <a:r>
              <a:rPr lang="es-CL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***100% de significancia en las estimaciones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717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8C89D8-2AA7-4557-92B9-47734892C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5815" y="1661815"/>
            <a:ext cx="9413153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Recomendaciones</a:t>
            </a:r>
            <a:endParaRPr lang="en-US" sz="40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="" xmlns:a16="http://schemas.microsoft.com/office/drawing/2014/main" id="{B39E2863-28E0-4D0F-A6FB-C99173966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5815" y="3077455"/>
            <a:ext cx="9180369" cy="2532832"/>
          </a:xfrm>
        </p:spPr>
        <p:txBody>
          <a:bodyPr vert="horz" lIns="91440" tIns="45720" rIns="91440" bIns="45720" rtlCol="0">
            <a:normAutofit/>
          </a:bodyPr>
          <a:lstStyle/>
          <a:p>
            <a:pPr marL="742950" indent="-457200" algn="l">
              <a:buFont typeface="+mj-lt"/>
              <a:buAutoNum type="arabicPeriod"/>
            </a:pPr>
            <a:r>
              <a:rPr lang="en-US" sz="2600" dirty="0"/>
              <a:t>Para </a:t>
            </a:r>
            <a:r>
              <a:rPr lang="en-US" sz="2600" dirty="0" err="1"/>
              <a:t>futuros</a:t>
            </a:r>
            <a:r>
              <a:rPr lang="en-US" sz="2600" dirty="0"/>
              <a:t> </a:t>
            </a:r>
            <a:r>
              <a:rPr lang="en-US" sz="2600" dirty="0" err="1"/>
              <a:t>análisis</a:t>
            </a:r>
            <a:r>
              <a:rPr lang="en-US" sz="2600" dirty="0"/>
              <a:t>.</a:t>
            </a:r>
          </a:p>
          <a:p>
            <a:pPr marL="742950" indent="-457200" algn="l">
              <a:buFont typeface="+mj-lt"/>
              <a:buAutoNum type="arabicPeriod"/>
            </a:pPr>
            <a:r>
              <a:rPr lang="en-US" sz="2600" dirty="0"/>
              <a:t>Para el </a:t>
            </a:r>
            <a:r>
              <a:rPr lang="en-US" sz="2600" dirty="0" err="1"/>
              <a:t>registro</a:t>
            </a:r>
            <a:r>
              <a:rPr lang="en-US" sz="2600" dirty="0"/>
              <a:t> de </a:t>
            </a:r>
            <a:r>
              <a:rPr lang="en-US" sz="2600" dirty="0" err="1"/>
              <a:t>datos</a:t>
            </a:r>
            <a:r>
              <a:rPr lang="en-US" sz="2600" dirty="0"/>
              <a:t>.</a:t>
            </a:r>
          </a:p>
          <a:p>
            <a:pPr marL="742950" indent="-457200" algn="l">
              <a:buFont typeface="+mj-lt"/>
              <a:buAutoNum type="arabicPeriod"/>
            </a:pPr>
            <a:r>
              <a:rPr lang="en-US" sz="2600" dirty="0"/>
              <a:t>Para la </a:t>
            </a:r>
            <a:r>
              <a:rPr lang="en-US" sz="2600" dirty="0" err="1"/>
              <a:t>implementación</a:t>
            </a:r>
            <a:r>
              <a:rPr lang="en-US" sz="2600" dirty="0"/>
              <a:t> de </a:t>
            </a:r>
            <a:r>
              <a:rPr lang="en-US" sz="2600" dirty="0" err="1"/>
              <a:t>acciones</a:t>
            </a:r>
            <a:r>
              <a:rPr lang="en-US" sz="2600" dirty="0"/>
              <a:t>.</a:t>
            </a:r>
          </a:p>
          <a:p>
            <a:pPr marL="742950" indent="-457200" algn="l">
              <a:buFont typeface="+mj-lt"/>
              <a:buAutoNum type="arabicPeriod"/>
            </a:pPr>
            <a:endParaRPr lang="en-US" sz="2600" dirty="0"/>
          </a:p>
          <a:p>
            <a:pPr marL="742950" indent="-457200" algn="l">
              <a:buFont typeface="+mj-lt"/>
              <a:buAutoNum type="arabicPeriod"/>
            </a:pPr>
            <a:endParaRPr lang="en-US" sz="2600" dirty="0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17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8C89D8-2AA7-4557-92B9-47734892C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ecomendaciones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para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futuros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análisis</a:t>
            </a:r>
            <a:endParaRPr lang="en-US" sz="36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="" xmlns:a16="http://schemas.microsoft.com/office/drawing/2014/main" id="{B39E2863-28E0-4D0F-A6FB-C99173966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1782981"/>
            <a:ext cx="10367433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marL="742950" indent="-457200" algn="l">
              <a:buFont typeface="+mj-lt"/>
              <a:buAutoNum type="arabicPeriod"/>
            </a:pPr>
            <a:r>
              <a:rPr lang="en-US" sz="2000" dirty="0" err="1"/>
              <a:t>Estudio</a:t>
            </a:r>
            <a:r>
              <a:rPr lang="en-US" sz="2000" dirty="0"/>
              <a:t> </a:t>
            </a:r>
            <a:r>
              <a:rPr lang="en-US" sz="2000" dirty="0" err="1"/>
              <a:t>cuasi</a:t>
            </a:r>
            <a:r>
              <a:rPr lang="en-US" sz="2000" dirty="0"/>
              <a:t>-experimental </a:t>
            </a:r>
            <a:r>
              <a:rPr lang="en-US" sz="2000" dirty="0" err="1"/>
              <a:t>cuyo</a:t>
            </a:r>
            <a:r>
              <a:rPr lang="en-US" sz="2000" dirty="0"/>
              <a:t> </a:t>
            </a:r>
            <a:r>
              <a:rPr lang="en-US" sz="2000" dirty="0" err="1"/>
              <a:t>foco</a:t>
            </a:r>
            <a:r>
              <a:rPr lang="en-US" sz="2000" dirty="0"/>
              <a:t> sea la </a:t>
            </a:r>
            <a:r>
              <a:rPr lang="en-US" sz="2000" dirty="0" err="1"/>
              <a:t>comparación</a:t>
            </a:r>
            <a:r>
              <a:rPr lang="en-US" sz="2000" dirty="0"/>
              <a:t> con </a:t>
            </a:r>
            <a:r>
              <a:rPr lang="en-US" sz="2000" dirty="0" err="1"/>
              <a:t>estudiantes</a:t>
            </a:r>
            <a:r>
              <a:rPr lang="en-US" sz="2000" dirty="0"/>
              <a:t> que no </a:t>
            </a:r>
            <a:r>
              <a:rPr lang="en-US" sz="2000" dirty="0" err="1"/>
              <a:t>presentan</a:t>
            </a:r>
            <a:r>
              <a:rPr lang="en-US" sz="2000" dirty="0"/>
              <a:t> </a:t>
            </a:r>
            <a:r>
              <a:rPr lang="en-US" sz="2000" dirty="0" err="1"/>
              <a:t>notificaciones</a:t>
            </a:r>
            <a:r>
              <a:rPr lang="en-US" sz="2000" dirty="0"/>
              <a:t> de </a:t>
            </a:r>
            <a:r>
              <a:rPr lang="en-US" sz="2000" dirty="0" err="1"/>
              <a:t>postergación</a:t>
            </a:r>
            <a:r>
              <a:rPr lang="en-US" sz="2000" dirty="0"/>
              <a:t> o </a:t>
            </a:r>
            <a:r>
              <a:rPr lang="en-US" sz="2000" dirty="0" err="1"/>
              <a:t>renuncia</a:t>
            </a:r>
            <a:r>
              <a:rPr lang="en-US" sz="2000" dirty="0"/>
              <a:t>.</a:t>
            </a:r>
          </a:p>
          <a:p>
            <a:pPr marL="742950" indent="-457200" algn="l">
              <a:buFont typeface="+mj-lt"/>
              <a:buAutoNum type="arabicPeriod"/>
            </a:pPr>
            <a:r>
              <a:rPr lang="en-US" sz="2000" dirty="0" err="1"/>
              <a:t>Profundizar</a:t>
            </a:r>
            <a:r>
              <a:rPr lang="en-US" sz="2000" dirty="0"/>
              <a:t> </a:t>
            </a:r>
            <a:r>
              <a:rPr lang="en-US" sz="2000" dirty="0" err="1"/>
              <a:t>cualitativamente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las </a:t>
            </a:r>
            <a:r>
              <a:rPr lang="en-US" sz="2000" dirty="0" err="1"/>
              <a:t>condiciones</a:t>
            </a:r>
            <a:r>
              <a:rPr lang="en-US" sz="2000" dirty="0"/>
              <a:t> </a:t>
            </a:r>
            <a:r>
              <a:rPr lang="en-US" sz="2000" dirty="0" err="1"/>
              <a:t>familiares</a:t>
            </a:r>
            <a:r>
              <a:rPr lang="en-US" sz="2000" dirty="0"/>
              <a:t> y </a:t>
            </a:r>
            <a:r>
              <a:rPr lang="en-US" sz="2000" dirty="0" err="1"/>
              <a:t>tareas</a:t>
            </a:r>
            <a:r>
              <a:rPr lang="en-US" sz="2000" dirty="0"/>
              <a:t> de </a:t>
            </a:r>
            <a:r>
              <a:rPr lang="en-US" sz="2000" dirty="0" err="1"/>
              <a:t>cuidado</a:t>
            </a:r>
            <a:r>
              <a:rPr lang="en-US" sz="2000" dirty="0"/>
              <a:t> que </a:t>
            </a:r>
            <a:r>
              <a:rPr lang="en-US" sz="2000" dirty="0" err="1"/>
              <a:t>desempeñan</a:t>
            </a:r>
            <a:r>
              <a:rPr lang="en-US" sz="2000" dirty="0"/>
              <a:t> las y los </a:t>
            </a:r>
            <a:r>
              <a:rPr lang="en-US" sz="2000" dirty="0" err="1"/>
              <a:t>estudiantes</a:t>
            </a:r>
            <a:r>
              <a:rPr lang="en-US" sz="2000" dirty="0"/>
              <a:t> de la UMCE.</a:t>
            </a:r>
          </a:p>
          <a:p>
            <a:pPr marL="742950" indent="-457200" algn="l">
              <a:buFont typeface="+mj-lt"/>
              <a:buAutoNum type="arabicPeriod"/>
            </a:pPr>
            <a:r>
              <a:rPr lang="es-CL" sz="2000" dirty="0"/>
              <a:t>Avanzar en el entendimiento del efecto -en el corto, mediano y largo plazo- de las acciones y medidas implementadas por la universidad para prevenir la suspensión o renuncia de estudiantes.</a:t>
            </a:r>
          </a:p>
          <a:p>
            <a:pPr marL="742950" indent="-457200" algn="l">
              <a:buFont typeface="+mj-lt"/>
              <a:buAutoNum type="arabicPeriod"/>
            </a:pPr>
            <a:r>
              <a:rPr lang="es-CL" sz="2000" dirty="0"/>
              <a:t>Estudiar la distribución porcentual de postergaciones y renuncias por facultad y carrera, lo que permitiría monitorear la gestión por facultad y poder alertar sobre deficientes y buenas prácticas.</a:t>
            </a:r>
          </a:p>
          <a:p>
            <a:pPr marL="742950" indent="-457200" algn="l">
              <a:buFont typeface="+mj-lt"/>
              <a:buAutoNum type="arabicPeriod"/>
            </a:pPr>
            <a:r>
              <a:rPr lang="es-CL" sz="2000" dirty="0"/>
              <a:t>Profundizar cualitativamente en la comprensión de la heterogeneidad de grupos de estudiantes que –por diversos motivos y bajo diversas circunstancias- postergan o renuncian a sus estudios.</a:t>
            </a:r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94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8C89D8-2AA7-4557-92B9-47734892C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ecomendaciones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para el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registro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datos</a:t>
            </a:r>
            <a:endParaRPr lang="en-US" sz="36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="" xmlns:a16="http://schemas.microsoft.com/office/drawing/2014/main" id="{B39E2863-28E0-4D0F-A6FB-C99173966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marL="742950" indent="-457200" algn="l">
              <a:buFont typeface="+mj-lt"/>
              <a:buAutoNum type="arabicPeriod"/>
            </a:pPr>
            <a:r>
              <a:rPr lang="en-US" sz="2000" dirty="0" err="1"/>
              <a:t>Homogeneizar</a:t>
            </a:r>
            <a:r>
              <a:rPr lang="en-US" sz="2000" dirty="0"/>
              <a:t> el </a:t>
            </a:r>
            <a:r>
              <a:rPr lang="en-US" sz="2000" dirty="0" err="1"/>
              <a:t>proceso</a:t>
            </a:r>
            <a:r>
              <a:rPr lang="en-US" sz="2000" dirty="0"/>
              <a:t> de </a:t>
            </a:r>
            <a:r>
              <a:rPr lang="en-US" sz="2000" dirty="0" err="1"/>
              <a:t>recolección</a:t>
            </a:r>
            <a:r>
              <a:rPr lang="en-US" sz="2000" dirty="0"/>
              <a:t> y </a:t>
            </a:r>
            <a:r>
              <a:rPr lang="en-US" sz="2000" dirty="0" err="1"/>
              <a:t>registro</a:t>
            </a:r>
            <a:r>
              <a:rPr lang="en-US" sz="2000" dirty="0"/>
              <a:t> de las </a:t>
            </a:r>
            <a:r>
              <a:rPr lang="en-US" sz="2000" dirty="0" err="1"/>
              <a:t>notificaciones</a:t>
            </a:r>
            <a:r>
              <a:rPr lang="en-US" sz="2000" dirty="0"/>
              <a:t>.</a:t>
            </a:r>
          </a:p>
          <a:p>
            <a:pPr marL="742950" indent="-457200" algn="l">
              <a:buFont typeface="+mj-lt"/>
              <a:buAutoNum type="arabicPeriod"/>
            </a:pPr>
            <a:r>
              <a:rPr lang="en-US" sz="2000" dirty="0" err="1"/>
              <a:t>Desarrollar</a:t>
            </a:r>
            <a:r>
              <a:rPr lang="en-US" sz="2000" dirty="0"/>
              <a:t> </a:t>
            </a:r>
            <a:r>
              <a:rPr lang="es-CL" sz="2000" dirty="0"/>
              <a:t>flujos de información para que la información sobre postergaciones y renuncias tenga utilidad académica y no sólo administrativa.</a:t>
            </a:r>
          </a:p>
          <a:p>
            <a:pPr marL="742950" indent="-457200" algn="l">
              <a:buFont typeface="+mj-lt"/>
              <a:buAutoNum type="arabicPeriod"/>
            </a:pPr>
            <a:r>
              <a:rPr lang="es-CL" sz="2000" dirty="0"/>
              <a:t>Recolectar información posterior a la entrega de las notificaciones de postergación o renuncia por parte de los estudiantes.</a:t>
            </a:r>
          </a:p>
          <a:p>
            <a:pPr marL="742950" indent="-457200" algn="l">
              <a:buFont typeface="+mj-lt"/>
              <a:buAutoNum type="arabicPeriod"/>
            </a:pPr>
            <a:r>
              <a:rPr lang="es-CL" sz="2000" dirty="0"/>
              <a:t>Para una mejor exploración de la variable de género, se recomienda una categorización no binaria del genero de los estudiantes.</a:t>
            </a:r>
          </a:p>
          <a:p>
            <a:pPr marL="742950" indent="-457200" algn="l">
              <a:buFont typeface="+mj-lt"/>
              <a:buAutoNum type="arabicPeriod"/>
            </a:pPr>
            <a:r>
              <a:rPr lang="es-CL" sz="2000" dirty="0"/>
              <a:t>Incorporar mayor detalle sobre las características y condiciones de vida y estudios de estudiantes que renuncian a sus estudios. </a:t>
            </a:r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59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8C89D8-2AA7-4557-92B9-47734892C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ecomendaciones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para la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implementación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acciones</a:t>
            </a:r>
            <a:endParaRPr lang="en-US" sz="36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="" xmlns:a16="http://schemas.microsoft.com/office/drawing/2014/main" id="{B39E2863-28E0-4D0F-A6FB-C99173966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1782981"/>
            <a:ext cx="10315046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marL="742950" indent="-457200" algn="l">
              <a:buFont typeface="+mj-lt"/>
              <a:buAutoNum type="arabicPeriod"/>
            </a:pPr>
            <a:r>
              <a:rPr lang="en-US" sz="2000" dirty="0" err="1"/>
              <a:t>Aumentar</a:t>
            </a:r>
            <a:r>
              <a:rPr lang="en-US" sz="2000" dirty="0"/>
              <a:t> la </a:t>
            </a:r>
            <a:r>
              <a:rPr lang="en-US" sz="2000" dirty="0" err="1"/>
              <a:t>movilidad</a:t>
            </a:r>
            <a:r>
              <a:rPr lang="en-US" sz="2000" dirty="0"/>
              <a:t> interna, o </a:t>
            </a:r>
            <a:r>
              <a:rPr lang="en-US" sz="2000" dirty="0" err="1"/>
              <a:t>procesos</a:t>
            </a:r>
            <a:r>
              <a:rPr lang="en-US" sz="2000" dirty="0"/>
              <a:t> de </a:t>
            </a:r>
            <a:r>
              <a:rPr lang="en-US" sz="2000" dirty="0" err="1"/>
              <a:t>inducción</a:t>
            </a:r>
            <a:r>
              <a:rPr lang="en-US" sz="2000" dirty="0"/>
              <a:t> y </a:t>
            </a:r>
            <a:r>
              <a:rPr lang="en-US" sz="2000" dirty="0" err="1"/>
              <a:t>transición</a:t>
            </a:r>
            <a:r>
              <a:rPr lang="en-US" sz="2000" dirty="0"/>
              <a:t> entre </a:t>
            </a:r>
            <a:r>
              <a:rPr lang="en-US" sz="2000" dirty="0" err="1"/>
              <a:t>carreras</a:t>
            </a:r>
            <a:r>
              <a:rPr lang="en-US" sz="2000" dirty="0"/>
              <a:t>, </a:t>
            </a:r>
            <a:r>
              <a:rPr lang="en-US" sz="2000" dirty="0" err="1"/>
              <a:t>tutorías</a:t>
            </a:r>
            <a:r>
              <a:rPr lang="en-US" sz="2000" dirty="0"/>
              <a:t> u </a:t>
            </a:r>
            <a:r>
              <a:rPr lang="en-US" sz="2000" dirty="0" err="1"/>
              <a:t>orientaciones</a:t>
            </a:r>
            <a:r>
              <a:rPr lang="en-US" sz="2000" dirty="0"/>
              <a:t> </a:t>
            </a:r>
            <a:r>
              <a:rPr lang="en-US" sz="2000" dirty="0" err="1"/>
              <a:t>vocacionales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los </a:t>
            </a:r>
            <a:r>
              <a:rPr lang="en-US" sz="2000" dirty="0" err="1"/>
              <a:t>primeros</a:t>
            </a:r>
            <a:r>
              <a:rPr lang="en-US" sz="2000" dirty="0"/>
              <a:t> </a:t>
            </a:r>
            <a:r>
              <a:rPr lang="en-US" sz="2000" dirty="0" err="1"/>
              <a:t>años</a:t>
            </a:r>
            <a:r>
              <a:rPr lang="en-US" sz="2000" dirty="0"/>
              <a:t> de las y los </a:t>
            </a:r>
            <a:r>
              <a:rPr lang="en-US" sz="2000" dirty="0" err="1"/>
              <a:t>estudiantes</a:t>
            </a:r>
            <a:r>
              <a:rPr lang="en-US" sz="2000" dirty="0"/>
              <a:t> que </a:t>
            </a:r>
            <a:r>
              <a:rPr lang="en-US" sz="2000" dirty="0" err="1"/>
              <a:t>declaran</a:t>
            </a:r>
            <a:r>
              <a:rPr lang="en-US" sz="2000" dirty="0"/>
              <a:t> </a:t>
            </a:r>
            <a:r>
              <a:rPr lang="en-US" sz="2000" dirty="0" err="1"/>
              <a:t>motivos</a:t>
            </a:r>
            <a:r>
              <a:rPr lang="en-US" sz="2000" dirty="0"/>
              <a:t> </a:t>
            </a:r>
            <a:r>
              <a:rPr lang="en-US" sz="2000" dirty="0" err="1"/>
              <a:t>vocacionales</a:t>
            </a:r>
            <a:r>
              <a:rPr lang="en-US" sz="2000" dirty="0"/>
              <a:t>.</a:t>
            </a:r>
          </a:p>
          <a:p>
            <a:pPr marL="742950" indent="-457200" algn="l">
              <a:buFont typeface="+mj-lt"/>
              <a:buAutoNum type="arabicPeriod"/>
            </a:pPr>
            <a:r>
              <a:rPr lang="en-US" sz="2000" dirty="0" err="1"/>
              <a:t>Apoyo</a:t>
            </a:r>
            <a:r>
              <a:rPr lang="en-US" sz="2000" dirty="0"/>
              <a:t> </a:t>
            </a:r>
            <a:r>
              <a:rPr lang="en-US" sz="2000" dirty="0" err="1"/>
              <a:t>económico</a:t>
            </a:r>
            <a:r>
              <a:rPr lang="en-US" sz="2000" dirty="0"/>
              <a:t> (</a:t>
            </a:r>
            <a:r>
              <a:rPr lang="en-US" sz="2000" dirty="0" err="1"/>
              <a:t>p.e.</a:t>
            </a:r>
            <a:r>
              <a:rPr lang="en-US" sz="2000" dirty="0"/>
              <a:t> </a:t>
            </a:r>
            <a:r>
              <a:rPr lang="en-US" sz="2000" dirty="0" err="1"/>
              <a:t>rebajas</a:t>
            </a:r>
            <a:r>
              <a:rPr lang="en-US" sz="2000" dirty="0"/>
              <a:t>), </a:t>
            </a:r>
            <a:r>
              <a:rPr lang="en-US" sz="2000" dirty="0" err="1"/>
              <a:t>académicas</a:t>
            </a:r>
            <a:r>
              <a:rPr lang="en-US" sz="2000" dirty="0"/>
              <a:t> (</a:t>
            </a:r>
            <a:r>
              <a:rPr lang="en-US" sz="2000" dirty="0" err="1"/>
              <a:t>p.e.</a:t>
            </a:r>
            <a:r>
              <a:rPr lang="en-US" sz="2000" dirty="0"/>
              <a:t> </a:t>
            </a:r>
            <a:r>
              <a:rPr lang="en-US" sz="2000" dirty="0" err="1"/>
              <a:t>tutorías</a:t>
            </a:r>
            <a:r>
              <a:rPr lang="en-US" sz="2000" dirty="0"/>
              <a:t>) o </a:t>
            </a:r>
            <a:r>
              <a:rPr lang="en-US" sz="2000" dirty="0" err="1"/>
              <a:t>readaptaciones</a:t>
            </a:r>
            <a:r>
              <a:rPr lang="en-US" sz="2000" dirty="0"/>
              <a:t> </a:t>
            </a:r>
            <a:r>
              <a:rPr lang="en-US" sz="2000"/>
              <a:t>curriculares</a:t>
            </a:r>
            <a:r>
              <a:rPr lang="en-US" sz="2000" dirty="0"/>
              <a:t> </a:t>
            </a:r>
            <a:r>
              <a:rPr lang="en-US" sz="2000" dirty="0" err="1"/>
              <a:t>como</a:t>
            </a:r>
            <a:r>
              <a:rPr lang="en-US" sz="2000" dirty="0"/>
              <a:t> </a:t>
            </a:r>
            <a:r>
              <a:rPr lang="en-US" sz="2000" dirty="0" err="1"/>
              <a:t>medidas</a:t>
            </a:r>
            <a:r>
              <a:rPr lang="en-US" sz="2000" dirty="0"/>
              <a:t> de </a:t>
            </a:r>
            <a:r>
              <a:rPr lang="en-US" sz="2000" dirty="0" err="1"/>
              <a:t>corto</a:t>
            </a:r>
            <a:r>
              <a:rPr lang="en-US" sz="2000" dirty="0"/>
              <a:t> </a:t>
            </a:r>
            <a:r>
              <a:rPr lang="en-US" sz="2000" dirty="0" err="1"/>
              <a:t>plazo</a:t>
            </a:r>
            <a:r>
              <a:rPr lang="en-US" sz="2000" dirty="0"/>
              <a:t> para el </a:t>
            </a:r>
            <a:r>
              <a:rPr lang="en-US" sz="2000" dirty="0" err="1"/>
              <a:t>reingreso</a:t>
            </a:r>
            <a:r>
              <a:rPr lang="en-US" sz="2000" dirty="0"/>
              <a:t> o re-</a:t>
            </a:r>
            <a:r>
              <a:rPr lang="en-US" sz="2000" dirty="0" err="1"/>
              <a:t>encantamiento</a:t>
            </a:r>
            <a:r>
              <a:rPr lang="en-US" sz="2000" dirty="0"/>
              <a:t> de </a:t>
            </a:r>
            <a:r>
              <a:rPr lang="en-US" sz="2000" dirty="0" err="1"/>
              <a:t>estudiantes</a:t>
            </a:r>
            <a:r>
              <a:rPr lang="en-US" sz="2000" dirty="0"/>
              <a:t> que </a:t>
            </a:r>
            <a:r>
              <a:rPr lang="en-US" sz="2000" dirty="0" err="1"/>
              <a:t>han</a:t>
            </a:r>
            <a:r>
              <a:rPr lang="en-US" sz="2000" dirty="0"/>
              <a:t> </a:t>
            </a:r>
            <a:r>
              <a:rPr lang="en-US" sz="2000" dirty="0" err="1"/>
              <a:t>dejado</a:t>
            </a:r>
            <a:r>
              <a:rPr lang="en-US" sz="2000" dirty="0"/>
              <a:t> sus </a:t>
            </a:r>
            <a:r>
              <a:rPr lang="en-US" sz="2000" dirty="0" err="1"/>
              <a:t>estudios</a:t>
            </a:r>
            <a:r>
              <a:rPr lang="en-US" sz="2000" dirty="0"/>
              <a:t> a causa de la crisis sanitaria.</a:t>
            </a:r>
          </a:p>
          <a:p>
            <a:pPr marL="742950" indent="-457200" algn="l">
              <a:buFont typeface="+mj-lt"/>
              <a:buAutoNum type="arabicPeriod"/>
            </a:pPr>
            <a:r>
              <a:rPr lang="es-CL" sz="2000" dirty="0"/>
              <a:t>Desarrollar o fortalecer estrategias que permitan prevenir la renuncia por motivos vocacionales en los primeros años de estudio, incentivando el apoyo mutuo entre pares o compañeros de carrera (tutores), el conocimiento más detallado del ámbito laboral y de estudio o la generación de informaciones que permita al estudiante comprender el sentido de la carrera elegida.</a:t>
            </a:r>
          </a:p>
          <a:p>
            <a:pPr marL="742950" indent="-457200" algn="l">
              <a:buFont typeface="+mj-lt"/>
              <a:buAutoNum type="arabicPeriod"/>
            </a:pPr>
            <a:r>
              <a:rPr lang="es-CL" sz="2000" dirty="0"/>
              <a:t>Acciones diferenciadas que refleje la diversidad de los distintos grupos identificados como </a:t>
            </a:r>
            <a:r>
              <a:rPr lang="es-CL" sz="2000" dirty="0" err="1"/>
              <a:t>postergadores</a:t>
            </a:r>
            <a:r>
              <a:rPr lang="es-CL" sz="2000" dirty="0"/>
              <a:t> o renunciantes. </a:t>
            </a:r>
          </a:p>
          <a:p>
            <a:pPr marL="742950" indent="-457200" algn="l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15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87103C-70BA-42B7-8969-0BA3F29C9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977" y="1061931"/>
            <a:ext cx="9749991" cy="1135737"/>
          </a:xfrm>
        </p:spPr>
        <p:txBody>
          <a:bodyPr>
            <a:normAutofit/>
          </a:bodyPr>
          <a:lstStyle/>
          <a:p>
            <a:pPr algn="ctr"/>
            <a:r>
              <a:rPr lang="es-CL" sz="4000" b="1" dirty="0">
                <a:solidFill>
                  <a:schemeClr val="accent1">
                    <a:lumMod val="50000"/>
                  </a:schemeClr>
                </a:solidFill>
              </a:rPr>
              <a:t>Diseño</a:t>
            </a:r>
            <a:r>
              <a:rPr lang="es-CL" sz="3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CL" sz="4000" b="1" dirty="0">
                <a:solidFill>
                  <a:schemeClr val="accent1">
                    <a:lumMod val="50000"/>
                  </a:schemeClr>
                </a:solidFill>
              </a:rPr>
              <a:t>metodológico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FFD349-12E0-497A-8E92-A2A06988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977" y="2530185"/>
            <a:ext cx="9749991" cy="36467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400" dirty="0"/>
              <a:t>Estudio cuantitativo de dos etapas:</a:t>
            </a:r>
          </a:p>
          <a:p>
            <a:pPr marL="514350" indent="-514350">
              <a:buAutoNum type="arabicPeriod"/>
            </a:pPr>
            <a:r>
              <a:rPr lang="es-CL" sz="2400" dirty="0"/>
              <a:t>Codificación y creación de base de datos basado en la sistematización de cartas y oficios de notificaciones presentadas por estudiantes.</a:t>
            </a:r>
          </a:p>
          <a:p>
            <a:pPr marL="514350" indent="-514350">
              <a:buAutoNum type="arabicPeriod"/>
            </a:pPr>
            <a:r>
              <a:rPr lang="es-CL" sz="2400" dirty="0"/>
              <a:t>Análisis de datos:</a:t>
            </a:r>
          </a:p>
          <a:p>
            <a:pPr marL="457200" lvl="1" indent="0">
              <a:buNone/>
            </a:pPr>
            <a:r>
              <a:rPr lang="es-CL" dirty="0"/>
              <a:t>2.1 Descriptivo a partir de tablas de contingencia y Análisis de Correspondencias Múltiples (ACM)</a:t>
            </a:r>
          </a:p>
          <a:p>
            <a:pPr marL="457200" lvl="1" indent="0">
              <a:buNone/>
            </a:pPr>
            <a:r>
              <a:rPr lang="es-CL" dirty="0"/>
              <a:t>2.2 Análisis inferencial de regresiones </a:t>
            </a:r>
            <a:r>
              <a:rPr lang="es-CL" i="1" dirty="0" err="1"/>
              <a:t>logit</a:t>
            </a:r>
            <a:endParaRPr lang="es-CL" i="1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5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8C89D8-2AA7-4557-92B9-47734892C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5815" y="1661815"/>
            <a:ext cx="9413153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Resultados</a:t>
            </a:r>
            <a:endParaRPr lang="en-US" sz="40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="" xmlns:a16="http://schemas.microsoft.com/office/drawing/2014/main" id="{B39E2863-28E0-4D0F-A6FB-C99173966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5815" y="3077455"/>
            <a:ext cx="9180369" cy="2532832"/>
          </a:xfrm>
        </p:spPr>
        <p:txBody>
          <a:bodyPr vert="horz" lIns="91440" tIns="45720" rIns="91440" bIns="45720" rtlCol="0">
            <a:normAutofit/>
          </a:bodyPr>
          <a:lstStyle/>
          <a:p>
            <a:pPr marL="742950" indent="-457200" algn="l">
              <a:buFont typeface="+mj-lt"/>
              <a:buAutoNum type="arabicPeriod"/>
            </a:pPr>
            <a:r>
              <a:rPr lang="en-US" sz="2600" dirty="0"/>
              <a:t>Notificaciones de </a:t>
            </a:r>
            <a:r>
              <a:rPr lang="en-US" sz="2600" dirty="0" err="1"/>
              <a:t>postergación</a:t>
            </a:r>
            <a:r>
              <a:rPr lang="en-US" sz="2600" dirty="0"/>
              <a:t> y </a:t>
            </a:r>
            <a:r>
              <a:rPr lang="en-US" sz="2600" dirty="0" err="1"/>
              <a:t>renuncia</a:t>
            </a:r>
            <a:r>
              <a:rPr lang="en-US" sz="2600" dirty="0"/>
              <a:t> de </a:t>
            </a:r>
            <a:r>
              <a:rPr lang="en-US" sz="2600" dirty="0" err="1"/>
              <a:t>estudios</a:t>
            </a:r>
            <a:r>
              <a:rPr lang="en-US" sz="2600" dirty="0"/>
              <a:t>.</a:t>
            </a:r>
          </a:p>
          <a:p>
            <a:pPr marL="742950" indent="-457200" algn="l">
              <a:buFont typeface="+mj-lt"/>
              <a:buAutoNum type="arabicPeriod"/>
            </a:pPr>
            <a:r>
              <a:rPr lang="en-US" sz="2600" dirty="0"/>
              <a:t>Motivos </a:t>
            </a:r>
            <a:r>
              <a:rPr lang="en-US" sz="2600" dirty="0" err="1"/>
              <a:t>declarados</a:t>
            </a:r>
            <a:r>
              <a:rPr lang="en-US" sz="2600" dirty="0"/>
              <a:t> de </a:t>
            </a:r>
            <a:r>
              <a:rPr lang="en-US" sz="2600" dirty="0" err="1"/>
              <a:t>postergación</a:t>
            </a:r>
            <a:r>
              <a:rPr lang="en-US" sz="2600" dirty="0"/>
              <a:t> y </a:t>
            </a:r>
            <a:r>
              <a:rPr lang="en-US" sz="2600" dirty="0" err="1"/>
              <a:t>renuncia</a:t>
            </a:r>
            <a:r>
              <a:rPr lang="en-US" sz="2600" dirty="0"/>
              <a:t> de </a:t>
            </a:r>
            <a:r>
              <a:rPr lang="en-US" sz="2600" dirty="0" err="1"/>
              <a:t>estudios</a:t>
            </a:r>
            <a:r>
              <a:rPr lang="en-US" sz="2600" dirty="0"/>
              <a:t>.</a:t>
            </a:r>
          </a:p>
          <a:p>
            <a:pPr marL="742950" indent="-457200" algn="l">
              <a:buFont typeface="+mj-lt"/>
              <a:buAutoNum type="arabicPeriod"/>
            </a:pPr>
            <a:r>
              <a:rPr lang="en-US" sz="2600" dirty="0" err="1"/>
              <a:t>Descripción</a:t>
            </a:r>
            <a:r>
              <a:rPr lang="en-US" sz="2600" dirty="0"/>
              <a:t> integral de </a:t>
            </a:r>
            <a:r>
              <a:rPr lang="en-US" sz="2600" dirty="0" err="1"/>
              <a:t>motivos</a:t>
            </a:r>
            <a:r>
              <a:rPr lang="en-US" sz="2600" dirty="0"/>
              <a:t> y </a:t>
            </a:r>
            <a:r>
              <a:rPr lang="en-US" sz="2600" dirty="0" err="1"/>
              <a:t>otras</a:t>
            </a:r>
            <a:r>
              <a:rPr lang="en-US" sz="2600" dirty="0"/>
              <a:t> </a:t>
            </a:r>
            <a:r>
              <a:rPr lang="en-US" sz="2600" dirty="0" err="1"/>
              <a:t>características</a:t>
            </a:r>
            <a:r>
              <a:rPr lang="en-US" sz="2600" dirty="0"/>
              <a:t> (ACM).</a:t>
            </a:r>
          </a:p>
          <a:p>
            <a:pPr marL="742950" indent="-457200" algn="l">
              <a:buFont typeface="+mj-lt"/>
              <a:buAutoNum type="arabicPeriod"/>
            </a:pPr>
            <a:r>
              <a:rPr lang="en-US" sz="2600" dirty="0" err="1"/>
              <a:t>Estudiantes</a:t>
            </a:r>
            <a:r>
              <a:rPr lang="en-US" sz="2600" dirty="0"/>
              <a:t> que </a:t>
            </a:r>
            <a:r>
              <a:rPr lang="en-US" sz="2600" dirty="0" err="1"/>
              <a:t>retoman</a:t>
            </a:r>
            <a:r>
              <a:rPr lang="en-US" sz="2600" dirty="0"/>
              <a:t> </a:t>
            </a:r>
            <a:r>
              <a:rPr lang="en-US" sz="2600" dirty="0" err="1"/>
              <a:t>sus</a:t>
            </a:r>
            <a:r>
              <a:rPr lang="en-US" sz="2600" dirty="0"/>
              <a:t> </a:t>
            </a:r>
            <a:r>
              <a:rPr lang="en-US" sz="2600" dirty="0" err="1"/>
              <a:t>estudios</a:t>
            </a:r>
            <a:r>
              <a:rPr lang="en-US" sz="2600" dirty="0"/>
              <a:t>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37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339C-0432-4C12-9073-0253826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Notificaciones de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postergación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y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renuncia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estudios</a:t>
            </a:r>
            <a:endParaRPr lang="en-US" sz="36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F57C92DA-B4B7-4669-921B-D5D8BC75AC63}"/>
              </a:ext>
            </a:extLst>
          </p:cNvPr>
          <p:cNvSpPr txBox="1">
            <a:spLocks/>
          </p:cNvSpPr>
          <p:nvPr/>
        </p:nvSpPr>
        <p:spPr>
          <a:xfrm>
            <a:off x="590453" y="1779204"/>
            <a:ext cx="4008384" cy="4393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800"/>
              </a:spcAft>
            </a:pPr>
            <a:r>
              <a:rPr lang="es-CL" sz="2000" b="1" dirty="0">
                <a:latin typeface="+mn-lt"/>
                <a:ea typeface="+mn-ea"/>
                <a:cs typeface="+mn-cs"/>
              </a:rPr>
              <a:t>1.1. Incidencia anual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>
                <a:latin typeface="+mn-lt"/>
                <a:ea typeface="+mn-ea"/>
                <a:cs typeface="+mn-cs"/>
              </a:rPr>
              <a:t>El número de notificaciones aumenta año a año (de 101 en 2015 a 294 en 2020).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>
                <a:latin typeface="+mn-lt"/>
                <a:ea typeface="+mn-ea"/>
                <a:cs typeface="+mn-cs"/>
              </a:rPr>
              <a:t>Este incremento está dado, principalmente, por el aumento de postergaciones.</a:t>
            </a:r>
            <a:endParaRPr lang="en-US" sz="2000" dirty="0"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3" name="Isosceles Triangle 12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4C124B8B-84E0-411B-802E-15A89686F7C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17866" y="2321372"/>
            <a:ext cx="6155105" cy="4036271"/>
          </a:xfrm>
          <a:prstGeom prst="rect">
            <a:avLst/>
          </a:prstGeom>
          <a:noFill/>
        </p:spPr>
      </p:pic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5F95863-C45E-4F25-907E-7D3DA1B64CE0}"/>
              </a:ext>
            </a:extLst>
          </p:cNvPr>
          <p:cNvSpPr txBox="1"/>
          <p:nvPr/>
        </p:nvSpPr>
        <p:spPr>
          <a:xfrm>
            <a:off x="5504681" y="1773009"/>
            <a:ext cx="60968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Gráfico 1. Distribución anual de notificaciones de postergación o renuncia de estudios</a:t>
            </a:r>
            <a:endParaRPr lang="es-CL" sz="16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04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339C-0432-4C12-9073-0253826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Notificaciones de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postergación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y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renuncia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estudios</a:t>
            </a:r>
            <a:endParaRPr lang="en-US" sz="36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CF1CD67-21F0-4500-9CC2-AB0D4065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2000" b="1" dirty="0"/>
              <a:t>1.2. </a:t>
            </a:r>
            <a:r>
              <a:rPr lang="en-US" sz="2000" b="1" dirty="0" err="1"/>
              <a:t>Según</a:t>
            </a:r>
            <a:r>
              <a:rPr lang="en-US" sz="2000" b="1" dirty="0"/>
              <a:t> </a:t>
            </a:r>
            <a:r>
              <a:rPr lang="en-US" sz="2000" b="1" dirty="0" err="1"/>
              <a:t>facultad</a:t>
            </a:r>
            <a:r>
              <a:rPr lang="en-US" sz="2000" b="1" dirty="0"/>
              <a:t> y </a:t>
            </a:r>
            <a:r>
              <a:rPr lang="en-US" sz="2000" b="1" dirty="0" err="1"/>
              <a:t>carreras</a:t>
            </a:r>
            <a:endParaRPr lang="en-US" sz="2000" b="1" dirty="0"/>
          </a:p>
          <a:p>
            <a:pPr marL="342900">
              <a:spcAft>
                <a:spcPts val="600"/>
              </a:spcAft>
            </a:pP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todas</a:t>
            </a:r>
            <a:r>
              <a:rPr lang="en-US" sz="2000" dirty="0"/>
              <a:t> las </a:t>
            </a:r>
            <a:r>
              <a:rPr lang="en-US" sz="2000" dirty="0" err="1"/>
              <a:t>facultades</a:t>
            </a:r>
            <a:r>
              <a:rPr lang="en-US" sz="2000" dirty="0"/>
              <a:t> el n° de </a:t>
            </a:r>
            <a:r>
              <a:rPr lang="en-US" sz="2000" dirty="0" err="1"/>
              <a:t>postergaciones</a:t>
            </a:r>
            <a:r>
              <a:rPr lang="en-US" sz="2000" dirty="0"/>
              <a:t> es mayor al n° de </a:t>
            </a:r>
            <a:r>
              <a:rPr lang="en-US" sz="2000" dirty="0" err="1"/>
              <a:t>renuncias</a:t>
            </a:r>
            <a:r>
              <a:rPr lang="en-US" sz="2000" dirty="0"/>
              <a:t>.</a:t>
            </a:r>
          </a:p>
          <a:p>
            <a:pPr marL="342900">
              <a:spcAft>
                <a:spcPts val="600"/>
              </a:spcAft>
            </a:pP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todas</a:t>
            </a:r>
            <a:r>
              <a:rPr lang="en-US" sz="2000" dirty="0"/>
              <a:t> las </a:t>
            </a:r>
            <a:r>
              <a:rPr lang="en-US" sz="2000" dirty="0" err="1"/>
              <a:t>facultades</a:t>
            </a:r>
            <a:r>
              <a:rPr lang="en-US" sz="2000" dirty="0"/>
              <a:t> se </a:t>
            </a:r>
            <a:r>
              <a:rPr lang="en-US" sz="2000" dirty="0" err="1"/>
              <a:t>observa</a:t>
            </a:r>
            <a:r>
              <a:rPr lang="en-US" sz="2000" dirty="0"/>
              <a:t>, </a:t>
            </a:r>
            <a:r>
              <a:rPr lang="en-US" sz="2000" dirty="0" err="1"/>
              <a:t>año</a:t>
            </a:r>
            <a:r>
              <a:rPr lang="en-US" sz="2000" dirty="0"/>
              <a:t> a </a:t>
            </a:r>
            <a:r>
              <a:rPr lang="en-US" sz="2000" dirty="0" err="1"/>
              <a:t>año</a:t>
            </a:r>
            <a:r>
              <a:rPr lang="en-US" sz="2000" dirty="0"/>
              <a:t>, un </a:t>
            </a:r>
            <a:r>
              <a:rPr lang="en-US" sz="2000" dirty="0" err="1"/>
              <a:t>aumento</a:t>
            </a:r>
            <a:r>
              <a:rPr lang="en-US" sz="2000" dirty="0"/>
              <a:t> </a:t>
            </a:r>
            <a:r>
              <a:rPr lang="en-US" sz="2000" dirty="0" err="1"/>
              <a:t>sostenido</a:t>
            </a:r>
            <a:r>
              <a:rPr lang="en-US" sz="2000" dirty="0"/>
              <a:t> del total de </a:t>
            </a:r>
            <a:r>
              <a:rPr lang="en-US" sz="2000" dirty="0" err="1"/>
              <a:t>notificaciones</a:t>
            </a:r>
            <a:r>
              <a:rPr lang="en-US" sz="2000" dirty="0"/>
              <a:t>.</a:t>
            </a:r>
          </a:p>
          <a:p>
            <a:pPr marL="342900">
              <a:spcAft>
                <a:spcPts val="600"/>
              </a:spcAft>
            </a:pPr>
            <a:r>
              <a:rPr lang="en-US" sz="2000" dirty="0"/>
              <a:t>Para </a:t>
            </a:r>
            <a:r>
              <a:rPr lang="en-US" sz="2000" dirty="0" err="1"/>
              <a:t>todas</a:t>
            </a:r>
            <a:r>
              <a:rPr lang="en-US" sz="2000" dirty="0"/>
              <a:t> las </a:t>
            </a:r>
            <a:r>
              <a:rPr lang="en-US" sz="2000" dirty="0" err="1"/>
              <a:t>carreras</a:t>
            </a:r>
            <a:r>
              <a:rPr lang="en-US" sz="2000" dirty="0"/>
              <a:t>, el </a:t>
            </a:r>
            <a:r>
              <a:rPr lang="en-US" sz="2000" dirty="0" err="1"/>
              <a:t>porcentaje</a:t>
            </a:r>
            <a:r>
              <a:rPr lang="en-US" sz="2000" dirty="0"/>
              <a:t> de </a:t>
            </a:r>
            <a:r>
              <a:rPr lang="en-US" sz="2000" dirty="0" err="1"/>
              <a:t>renuncia</a:t>
            </a:r>
            <a:r>
              <a:rPr lang="en-US" sz="2000" dirty="0"/>
              <a:t> es </a:t>
            </a:r>
            <a:r>
              <a:rPr lang="en-US" sz="2000" dirty="0" err="1"/>
              <a:t>menor</a:t>
            </a:r>
            <a:r>
              <a:rPr lang="en-US" sz="2000" dirty="0"/>
              <a:t> al de </a:t>
            </a:r>
            <a:r>
              <a:rPr lang="en-US" sz="2000" dirty="0" err="1"/>
              <a:t>postergaciones</a:t>
            </a:r>
            <a:r>
              <a:rPr lang="en-US" sz="2000" dirty="0"/>
              <a:t>, </a:t>
            </a:r>
            <a:r>
              <a:rPr lang="en-US" sz="2000" dirty="0" err="1"/>
              <a:t>oscilando</a:t>
            </a:r>
            <a:r>
              <a:rPr lang="en-US" sz="2000" dirty="0"/>
              <a:t> entre  un </a:t>
            </a:r>
            <a:r>
              <a:rPr lang="en-US" sz="2000" dirty="0" err="1"/>
              <a:t>mínimo</a:t>
            </a:r>
            <a:r>
              <a:rPr lang="en-US" sz="2000" dirty="0"/>
              <a:t> de 8,7% a un </a:t>
            </a:r>
            <a:r>
              <a:rPr lang="en-US" sz="2000" dirty="0" err="1"/>
              <a:t>máximo</a:t>
            </a:r>
            <a:r>
              <a:rPr lang="en-US" sz="2000" dirty="0"/>
              <a:t> de 40,7%.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27" name="Isosceles Triangle 26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18" descr="Chart, bar chart&#10;&#10;Description automatically generated">
            <a:extLst>
              <a:ext uri="{FF2B5EF4-FFF2-40B4-BE49-F238E27FC236}">
                <a16:creationId xmlns="" xmlns:a16="http://schemas.microsoft.com/office/drawing/2014/main" id="{09DE9E28-FFD1-402B-A1BE-F689D4D2CB7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8600" y="2048048"/>
            <a:ext cx="6106649" cy="4361892"/>
          </a:xfrm>
          <a:prstGeom prst="rect">
            <a:avLst/>
          </a:prstGeom>
          <a:noFill/>
        </p:spPr>
      </p:pic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F396CB24-59C3-4AB5-B13E-853E5D16AA59}"/>
              </a:ext>
            </a:extLst>
          </p:cNvPr>
          <p:cNvSpPr txBox="1"/>
          <p:nvPr/>
        </p:nvSpPr>
        <p:spPr>
          <a:xfrm>
            <a:off x="5368600" y="1670241"/>
            <a:ext cx="62276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Gráfico 2. Tipo de notificaciones según facultad de origen de las y los estudiantes</a:t>
            </a:r>
            <a:endParaRPr lang="es-CL" sz="16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951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339C-0432-4C12-9073-0253826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b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en-US" sz="36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Notificaciones de postergación y renuncia de estudios</a:t>
            </a:r>
            <a:endParaRPr lang="en-US" sz="36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CF1CD67-21F0-4500-9CC2-AB0D4065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5" y="1782980"/>
            <a:ext cx="3746978" cy="4474945"/>
          </a:xfr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2000" b="1" dirty="0"/>
              <a:t>1.3. </a:t>
            </a:r>
            <a:r>
              <a:rPr lang="en-US" sz="2000" b="1" dirty="0" err="1"/>
              <a:t>Según</a:t>
            </a:r>
            <a:r>
              <a:rPr lang="en-US" sz="2000" b="1" dirty="0"/>
              <a:t> </a:t>
            </a:r>
            <a:r>
              <a:rPr lang="en-US" sz="2000" b="1" dirty="0" err="1"/>
              <a:t>características</a:t>
            </a:r>
            <a:r>
              <a:rPr lang="en-US" sz="2000" b="1" dirty="0"/>
              <a:t> </a:t>
            </a:r>
            <a:r>
              <a:rPr lang="en-US" sz="2000" b="1" dirty="0" err="1"/>
              <a:t>socioeconómicas</a:t>
            </a:r>
            <a:r>
              <a:rPr lang="en-US" sz="2000" b="1" dirty="0"/>
              <a:t> de las y </a:t>
            </a:r>
            <a:r>
              <a:rPr lang="en-US" sz="2000" b="1" dirty="0" err="1"/>
              <a:t>los</a:t>
            </a:r>
            <a:r>
              <a:rPr lang="en-US" sz="2000" b="1" dirty="0"/>
              <a:t> </a:t>
            </a:r>
            <a:r>
              <a:rPr lang="en-US" sz="2000" b="1" dirty="0" err="1"/>
              <a:t>estudiantes</a:t>
            </a:r>
            <a:endParaRPr lang="en-US" sz="2000" b="1" dirty="0"/>
          </a:p>
          <a:p>
            <a:pPr>
              <a:spcAft>
                <a:spcPts val="600"/>
              </a:spcAft>
            </a:pPr>
            <a:r>
              <a:rPr lang="en-US" sz="2000" dirty="0"/>
              <a:t>El 62,8% de las </a:t>
            </a:r>
            <a:r>
              <a:rPr lang="en-US" sz="2000" dirty="0" err="1"/>
              <a:t>notificaciones</a:t>
            </a:r>
            <a:r>
              <a:rPr lang="en-US" sz="2000" dirty="0"/>
              <a:t> </a:t>
            </a:r>
            <a:r>
              <a:rPr lang="en-US" sz="2000" dirty="0" err="1"/>
              <a:t>han</a:t>
            </a:r>
            <a:r>
              <a:rPr lang="en-US" sz="2000" dirty="0"/>
              <a:t> </a:t>
            </a:r>
            <a:r>
              <a:rPr lang="en-US" sz="2000" dirty="0" err="1"/>
              <a:t>sido</a:t>
            </a:r>
            <a:r>
              <a:rPr lang="en-US" sz="2000" dirty="0"/>
              <a:t> </a:t>
            </a:r>
            <a:r>
              <a:rPr lang="en-US" sz="2000" dirty="0" err="1"/>
              <a:t>presentadas</a:t>
            </a:r>
            <a:r>
              <a:rPr lang="en-US" sz="2000" dirty="0"/>
              <a:t> </a:t>
            </a:r>
            <a:r>
              <a:rPr lang="en-US" sz="2000" dirty="0" err="1"/>
              <a:t>por</a:t>
            </a:r>
            <a:r>
              <a:rPr lang="en-US" sz="2000" dirty="0"/>
              <a:t> </a:t>
            </a:r>
            <a:r>
              <a:rPr lang="en-US" sz="2000" dirty="0" err="1"/>
              <a:t>mujeres</a:t>
            </a:r>
            <a:r>
              <a:rPr lang="en-US" sz="2000" dirty="0"/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Para ambos </a:t>
            </a:r>
            <a:r>
              <a:rPr lang="en-US" sz="2000" dirty="0" err="1"/>
              <a:t>sexos</a:t>
            </a:r>
            <a:r>
              <a:rPr lang="en-US" sz="2000" dirty="0"/>
              <a:t>, la </a:t>
            </a:r>
            <a:r>
              <a:rPr lang="en-US" sz="2000" dirty="0" err="1"/>
              <a:t>relación</a:t>
            </a:r>
            <a:r>
              <a:rPr lang="en-US" sz="2000" dirty="0"/>
              <a:t> entre </a:t>
            </a:r>
            <a:r>
              <a:rPr lang="en-US" sz="2000" dirty="0" err="1"/>
              <a:t>postergaciones</a:t>
            </a:r>
            <a:r>
              <a:rPr lang="en-US" sz="2000" dirty="0"/>
              <a:t> y </a:t>
            </a:r>
            <a:r>
              <a:rPr lang="en-US" sz="2000" dirty="0" err="1"/>
              <a:t>renuncias</a:t>
            </a:r>
            <a:r>
              <a:rPr lang="en-US" sz="2000" dirty="0"/>
              <a:t> </a:t>
            </a:r>
            <a:r>
              <a:rPr lang="en-US" sz="2000" dirty="0" err="1"/>
              <a:t>es</a:t>
            </a:r>
            <a:r>
              <a:rPr lang="en-US" sz="2000" dirty="0"/>
              <a:t> similar (77% de </a:t>
            </a:r>
            <a:r>
              <a:rPr lang="en-US" sz="2000" dirty="0" err="1"/>
              <a:t>postergaciones</a:t>
            </a:r>
            <a:r>
              <a:rPr lang="en-US" sz="2000" dirty="0"/>
              <a:t>).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La </a:t>
            </a:r>
            <a:r>
              <a:rPr lang="en-US" sz="2000" dirty="0" err="1"/>
              <a:t>edad</a:t>
            </a:r>
            <a:r>
              <a:rPr lang="en-US" sz="2000" dirty="0"/>
              <a:t> de </a:t>
            </a:r>
            <a:r>
              <a:rPr lang="en-US" sz="2000" dirty="0" err="1"/>
              <a:t>quienes</a:t>
            </a:r>
            <a:r>
              <a:rPr lang="en-US" sz="2000" dirty="0"/>
              <a:t> </a:t>
            </a:r>
            <a:r>
              <a:rPr lang="en-US" sz="2000" dirty="0" err="1"/>
              <a:t>renuncian</a:t>
            </a:r>
            <a:r>
              <a:rPr lang="en-US" sz="2000" dirty="0"/>
              <a:t> </a:t>
            </a:r>
            <a:r>
              <a:rPr lang="en-US" sz="2000" dirty="0" err="1"/>
              <a:t>es</a:t>
            </a:r>
            <a:r>
              <a:rPr lang="en-US" sz="2000" dirty="0"/>
              <a:t> </a:t>
            </a:r>
            <a:r>
              <a:rPr lang="en-US" sz="2000" dirty="0" err="1"/>
              <a:t>menor</a:t>
            </a:r>
            <a:r>
              <a:rPr lang="en-US" sz="2000" dirty="0"/>
              <a:t> (20,5) que la de </a:t>
            </a:r>
            <a:r>
              <a:rPr lang="en-US" sz="2000" dirty="0" err="1"/>
              <a:t>quienes</a:t>
            </a:r>
            <a:r>
              <a:rPr lang="en-US" sz="2000" dirty="0"/>
              <a:t> </a:t>
            </a:r>
            <a:r>
              <a:rPr lang="en-US" sz="2000" dirty="0" err="1"/>
              <a:t>postergan</a:t>
            </a:r>
            <a:r>
              <a:rPr lang="en-US" sz="2000" dirty="0"/>
              <a:t> (22,1 </a:t>
            </a:r>
            <a:r>
              <a:rPr lang="en-US" sz="2000" dirty="0" err="1"/>
              <a:t>años</a:t>
            </a:r>
            <a:r>
              <a:rPr lang="en-US" sz="2000" dirty="0"/>
              <a:t>).</a:t>
            </a:r>
          </a:p>
          <a:p>
            <a:pPr>
              <a:spcAft>
                <a:spcPts val="600"/>
              </a:spcAft>
            </a:pPr>
            <a:r>
              <a:rPr lang="es-CL" sz="2000" dirty="0"/>
              <a:t>Más del 50% de las y los estudiantes que postergan provienen de hogares con ingresos que no superan los $356.000, mientras que entre quienes renuncian, al menos la mitad de los ellos provienen de hogares con ingresos levemente superiores (entre $356.001 y $470.000).</a:t>
            </a:r>
            <a:endParaRPr lang="en-US" sz="2000" dirty="0"/>
          </a:p>
        </p:txBody>
      </p:sp>
      <p:grpSp>
        <p:nvGrpSpPr>
          <p:cNvPr id="46" name="Group 45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47" name="Isosceles Triangle 46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 descr="Chart, bar chart&#10;&#10;Description automatically generated">
            <a:extLst>
              <a:ext uri="{FF2B5EF4-FFF2-40B4-BE49-F238E27FC236}">
                <a16:creationId xmlns="" xmlns:a16="http://schemas.microsoft.com/office/drawing/2014/main" id="{EB47EA8E-A60E-4173-878E-D984499194A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5322" y="2055854"/>
            <a:ext cx="6106649" cy="4361892"/>
          </a:xfrm>
          <a:prstGeom prst="rect">
            <a:avLst/>
          </a:prstGeom>
          <a:noFill/>
        </p:spPr>
      </p:pic>
      <p:grpSp>
        <p:nvGrpSpPr>
          <p:cNvPr id="50" name="Group 49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51" name="Rectangle 50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Isosceles Triangle 51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EB026AEC-D70A-4B58-B504-881A0C12E6C9}"/>
              </a:ext>
            </a:extLst>
          </p:cNvPr>
          <p:cNvSpPr txBox="1"/>
          <p:nvPr/>
        </p:nvSpPr>
        <p:spPr>
          <a:xfrm>
            <a:off x="5295322" y="1670241"/>
            <a:ext cx="60968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Gráfico 3. Notificaciones de suspensión o renuncia entre 2015 y 2020 según sexo de estudiantes.</a:t>
            </a:r>
            <a:endParaRPr lang="es-CL" sz="16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539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339C-0432-4C12-9073-0253826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1. Notificaciones de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postergación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y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renuncia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estudios</a:t>
            </a:r>
            <a:endParaRPr lang="en-US" sz="36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CF1CD67-21F0-4500-9CC2-AB0D4065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" y="1782981"/>
            <a:ext cx="5005388" cy="439398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1800" b="1" dirty="0"/>
              <a:t>1.4. </a:t>
            </a:r>
            <a:r>
              <a:rPr lang="en-US" sz="1800" b="1" dirty="0" err="1"/>
              <a:t>Según</a:t>
            </a:r>
            <a:r>
              <a:rPr lang="en-US" sz="1800" b="1" dirty="0"/>
              <a:t> </a:t>
            </a:r>
            <a:r>
              <a:rPr lang="en-US" sz="1800" b="1" dirty="0" err="1"/>
              <a:t>trayectoria</a:t>
            </a:r>
            <a:r>
              <a:rPr lang="en-US" sz="1800" b="1" dirty="0"/>
              <a:t> </a:t>
            </a:r>
            <a:r>
              <a:rPr lang="en-US" sz="1800" b="1" dirty="0" err="1"/>
              <a:t>educativa</a:t>
            </a:r>
            <a:endParaRPr lang="en-US" sz="1800" b="1" dirty="0"/>
          </a:p>
          <a:p>
            <a:pPr>
              <a:spcAft>
                <a:spcPts val="600"/>
              </a:spcAft>
            </a:pPr>
            <a:r>
              <a:rPr lang="en-US" sz="1700" dirty="0" err="1"/>
              <a:t>Comparativamente</a:t>
            </a:r>
            <a:r>
              <a:rPr lang="en-US" sz="1700" dirty="0"/>
              <a:t>, las </a:t>
            </a:r>
            <a:r>
              <a:rPr lang="en-US" sz="1700" dirty="0" err="1"/>
              <a:t>renuncias</a:t>
            </a:r>
            <a:r>
              <a:rPr lang="en-US" sz="1700" dirty="0"/>
              <a:t> son </a:t>
            </a:r>
            <a:r>
              <a:rPr lang="en-US" sz="1700" dirty="0" err="1"/>
              <a:t>más</a:t>
            </a:r>
            <a:r>
              <a:rPr lang="en-US" sz="1700" dirty="0"/>
              <a:t> </a:t>
            </a:r>
            <a:r>
              <a:rPr lang="en-US" sz="1700" dirty="0" err="1"/>
              <a:t>frecuentes</a:t>
            </a:r>
            <a:r>
              <a:rPr lang="en-US" sz="1700" dirty="0"/>
              <a:t> entre </a:t>
            </a:r>
            <a:r>
              <a:rPr lang="en-US" sz="1700" dirty="0" err="1"/>
              <a:t>quienes</a:t>
            </a:r>
            <a:r>
              <a:rPr lang="en-US" sz="1700" dirty="0"/>
              <a:t> </a:t>
            </a:r>
            <a:r>
              <a:rPr lang="en-US" sz="1700" dirty="0" err="1"/>
              <a:t>provienen</a:t>
            </a:r>
            <a:r>
              <a:rPr lang="en-US" sz="1700" dirty="0"/>
              <a:t> de </a:t>
            </a:r>
            <a:r>
              <a:rPr lang="en-US" sz="1700" dirty="0" err="1"/>
              <a:t>establecimientos</a:t>
            </a:r>
            <a:r>
              <a:rPr lang="en-US" sz="1700" dirty="0"/>
              <a:t> </a:t>
            </a:r>
            <a:r>
              <a:rPr lang="en-US" sz="1700" dirty="0" err="1"/>
              <a:t>escolares</a:t>
            </a:r>
            <a:r>
              <a:rPr lang="en-US" sz="1700" dirty="0"/>
              <a:t> privados (</a:t>
            </a:r>
            <a:r>
              <a:rPr lang="en-US" sz="1700" dirty="0" err="1"/>
              <a:t>subvencionados</a:t>
            </a:r>
            <a:r>
              <a:rPr lang="en-US" sz="1700" dirty="0"/>
              <a:t> o </a:t>
            </a:r>
            <a:r>
              <a:rPr lang="en-US" sz="1700" dirty="0" err="1"/>
              <a:t>particulares</a:t>
            </a:r>
            <a:r>
              <a:rPr lang="en-US" sz="1700" dirty="0"/>
              <a:t> </a:t>
            </a:r>
            <a:r>
              <a:rPr lang="en-US" sz="1700" dirty="0" err="1"/>
              <a:t>pagados</a:t>
            </a:r>
            <a:r>
              <a:rPr lang="en-US" sz="1700" dirty="0"/>
              <a:t>) que entre </a:t>
            </a:r>
            <a:r>
              <a:rPr lang="en-US" sz="1700" dirty="0" err="1"/>
              <a:t>estudiantes</a:t>
            </a:r>
            <a:r>
              <a:rPr lang="en-US" sz="1700" dirty="0"/>
              <a:t> de </a:t>
            </a:r>
            <a:r>
              <a:rPr lang="en-US" sz="1700" dirty="0" err="1"/>
              <a:t>liceos</a:t>
            </a:r>
            <a:r>
              <a:rPr lang="en-US" sz="1700" dirty="0"/>
              <a:t> </a:t>
            </a:r>
            <a:r>
              <a:rPr lang="en-US" sz="1700" dirty="0" err="1"/>
              <a:t>municipales</a:t>
            </a:r>
            <a:r>
              <a:rPr lang="en-US" sz="1700" dirty="0"/>
              <a:t>.</a:t>
            </a:r>
          </a:p>
          <a:p>
            <a:pPr>
              <a:spcAft>
                <a:spcPts val="600"/>
              </a:spcAft>
            </a:pPr>
            <a:r>
              <a:rPr lang="en-US" sz="1700" dirty="0"/>
              <a:t>El 63,7% de las </a:t>
            </a:r>
            <a:r>
              <a:rPr lang="en-US" sz="1700" dirty="0" err="1"/>
              <a:t>notificaciones</a:t>
            </a:r>
            <a:r>
              <a:rPr lang="en-US" sz="1700" dirty="0"/>
              <a:t> se </a:t>
            </a:r>
            <a:r>
              <a:rPr lang="en-US" sz="1700" dirty="0" err="1"/>
              <a:t>presentan</a:t>
            </a:r>
            <a:r>
              <a:rPr lang="en-US" sz="1700" dirty="0"/>
              <a:t> </a:t>
            </a:r>
            <a:r>
              <a:rPr lang="en-US" sz="1700" dirty="0" err="1"/>
              <a:t>en</a:t>
            </a:r>
            <a:r>
              <a:rPr lang="en-US" sz="1700" dirty="0"/>
              <a:t> el </a:t>
            </a:r>
            <a:r>
              <a:rPr lang="en-US" sz="1700" dirty="0" err="1"/>
              <a:t>segundo</a:t>
            </a:r>
            <a:r>
              <a:rPr lang="en-US" sz="1700" dirty="0"/>
              <a:t> </a:t>
            </a:r>
            <a:r>
              <a:rPr lang="en-US" sz="1700" dirty="0" err="1"/>
              <a:t>semestre</a:t>
            </a:r>
            <a:r>
              <a:rPr lang="en-US" sz="1700" dirty="0"/>
              <a:t> del </a:t>
            </a:r>
            <a:r>
              <a:rPr lang="en-US" sz="1700" dirty="0" err="1"/>
              <a:t>año</a:t>
            </a:r>
            <a:r>
              <a:rPr lang="en-US" sz="1700" dirty="0"/>
              <a:t>, </a:t>
            </a:r>
            <a:r>
              <a:rPr lang="en-US" sz="1700" dirty="0" err="1"/>
              <a:t>aunque</a:t>
            </a:r>
            <a:r>
              <a:rPr lang="en-US" sz="1700" dirty="0"/>
              <a:t> entre </a:t>
            </a:r>
            <a:r>
              <a:rPr lang="en-US" sz="1700" dirty="0" err="1"/>
              <a:t>quienes</a:t>
            </a:r>
            <a:r>
              <a:rPr lang="en-US" sz="1700" dirty="0"/>
              <a:t> </a:t>
            </a:r>
            <a:r>
              <a:rPr lang="en-US" sz="1700" dirty="0" err="1"/>
              <a:t>renuncian</a:t>
            </a:r>
            <a:r>
              <a:rPr lang="en-US" sz="1700" dirty="0"/>
              <a:t> </a:t>
            </a:r>
            <a:r>
              <a:rPr lang="en-US" sz="1700" dirty="0" err="1"/>
              <a:t>este</a:t>
            </a:r>
            <a:r>
              <a:rPr lang="en-US" sz="1700" dirty="0"/>
              <a:t> </a:t>
            </a:r>
            <a:r>
              <a:rPr lang="en-US" sz="1700" dirty="0" err="1"/>
              <a:t>porcentaje</a:t>
            </a:r>
            <a:r>
              <a:rPr lang="en-US" sz="1700" dirty="0"/>
              <a:t> </a:t>
            </a:r>
            <a:r>
              <a:rPr lang="en-US" sz="1700" dirty="0" err="1"/>
              <a:t>disminuye</a:t>
            </a:r>
            <a:r>
              <a:rPr lang="en-US" sz="1700" dirty="0"/>
              <a:t> al 59,5%.</a:t>
            </a:r>
          </a:p>
          <a:p>
            <a:pPr>
              <a:spcAft>
                <a:spcPts val="600"/>
              </a:spcAft>
            </a:pPr>
            <a:r>
              <a:rPr lang="en-US" sz="1700" dirty="0"/>
              <a:t>Los </a:t>
            </a:r>
            <a:r>
              <a:rPr lang="en-US" sz="1700" dirty="0" err="1"/>
              <a:t>datos</a:t>
            </a:r>
            <a:r>
              <a:rPr lang="en-US" sz="1700" dirty="0"/>
              <a:t> de la </a:t>
            </a:r>
            <a:r>
              <a:rPr lang="en-US" sz="1700" dirty="0" err="1"/>
              <a:t>tabla</a:t>
            </a:r>
            <a:r>
              <a:rPr lang="en-US" sz="1700" dirty="0"/>
              <a:t> </a:t>
            </a:r>
            <a:r>
              <a:rPr lang="en-US" sz="1700" dirty="0" err="1"/>
              <a:t>sugieren</a:t>
            </a:r>
            <a:r>
              <a:rPr lang="en-US" sz="1700" dirty="0"/>
              <a:t> que los </a:t>
            </a:r>
            <a:r>
              <a:rPr lang="en-US" sz="1700" dirty="0" err="1"/>
              <a:t>estudiantes</a:t>
            </a:r>
            <a:r>
              <a:rPr lang="en-US" sz="1700" dirty="0"/>
              <a:t> que </a:t>
            </a:r>
            <a:r>
              <a:rPr lang="en-US" sz="1700" dirty="0" err="1"/>
              <a:t>postergan</a:t>
            </a:r>
            <a:r>
              <a:rPr lang="en-US" sz="1700" dirty="0"/>
              <a:t> </a:t>
            </a:r>
            <a:r>
              <a:rPr lang="en-US" sz="1700" dirty="0" err="1"/>
              <a:t>presentan</a:t>
            </a:r>
            <a:r>
              <a:rPr lang="en-US" sz="1700" dirty="0"/>
              <a:t> mayor carga </a:t>
            </a:r>
            <a:r>
              <a:rPr lang="en-US" sz="1700" dirty="0" err="1"/>
              <a:t>académica</a:t>
            </a:r>
            <a:r>
              <a:rPr lang="en-US" sz="1700" dirty="0"/>
              <a:t> </a:t>
            </a:r>
            <a:r>
              <a:rPr lang="en-US" sz="1700" dirty="0" err="1"/>
              <a:t>acumulada</a:t>
            </a:r>
            <a:r>
              <a:rPr lang="en-US" sz="1700" dirty="0"/>
              <a:t> y mayor </a:t>
            </a:r>
            <a:r>
              <a:rPr lang="en-US" sz="1700" dirty="0" err="1"/>
              <a:t>rendimiento</a:t>
            </a:r>
            <a:r>
              <a:rPr lang="en-US" sz="1700" dirty="0"/>
              <a:t> que sus pares que </a:t>
            </a:r>
            <a:r>
              <a:rPr lang="en-US" sz="1700" dirty="0" err="1"/>
              <a:t>renuncian</a:t>
            </a:r>
            <a:r>
              <a:rPr lang="en-US" sz="1700" dirty="0"/>
              <a:t>.</a:t>
            </a:r>
          </a:p>
          <a:p>
            <a:pPr>
              <a:spcAft>
                <a:spcPts val="600"/>
              </a:spcAft>
            </a:pPr>
            <a:r>
              <a:rPr lang="en-US" sz="1700" dirty="0"/>
              <a:t>El 73,6% de </a:t>
            </a:r>
            <a:r>
              <a:rPr lang="en-US" sz="1700" dirty="0" err="1"/>
              <a:t>quienes</a:t>
            </a:r>
            <a:r>
              <a:rPr lang="en-US" sz="1700" dirty="0"/>
              <a:t> </a:t>
            </a:r>
            <a:r>
              <a:rPr lang="en-US" sz="1700" dirty="0" err="1"/>
              <a:t>renuncian</a:t>
            </a:r>
            <a:r>
              <a:rPr lang="en-US" sz="1700" dirty="0"/>
              <a:t> lo </a:t>
            </a:r>
            <a:r>
              <a:rPr lang="en-US" sz="1700" dirty="0" err="1"/>
              <a:t>hacen</a:t>
            </a:r>
            <a:r>
              <a:rPr lang="en-US" sz="1700" dirty="0"/>
              <a:t> </a:t>
            </a:r>
            <a:r>
              <a:rPr lang="en-US" sz="1700" dirty="0" err="1"/>
              <a:t>en</a:t>
            </a:r>
            <a:r>
              <a:rPr lang="en-US" sz="1700" dirty="0"/>
              <a:t> </a:t>
            </a:r>
            <a:r>
              <a:rPr lang="en-US" sz="1700" dirty="0" err="1"/>
              <a:t>su</a:t>
            </a:r>
            <a:r>
              <a:rPr lang="en-US" sz="1700" dirty="0"/>
              <a:t> primer </a:t>
            </a:r>
            <a:r>
              <a:rPr lang="en-US" sz="1700" dirty="0" err="1"/>
              <a:t>año</a:t>
            </a:r>
            <a:r>
              <a:rPr lang="en-US" sz="1700" dirty="0"/>
              <a:t> de </a:t>
            </a:r>
            <a:r>
              <a:rPr lang="en-US" sz="1700" dirty="0" err="1"/>
              <a:t>carrera</a:t>
            </a:r>
            <a:r>
              <a:rPr lang="en-US" sz="1700" dirty="0"/>
              <a:t>, </a:t>
            </a:r>
            <a:r>
              <a:rPr lang="en-US" sz="1700" dirty="0" err="1"/>
              <a:t>porcentaje</a:t>
            </a:r>
            <a:r>
              <a:rPr lang="en-US" sz="1700" dirty="0"/>
              <a:t> que solo </a:t>
            </a:r>
            <a:r>
              <a:rPr lang="en-US" sz="1700" dirty="0" err="1"/>
              <a:t>alcanza</a:t>
            </a:r>
            <a:r>
              <a:rPr lang="en-US" sz="1700" dirty="0"/>
              <a:t> el 46,5% entre </a:t>
            </a:r>
            <a:r>
              <a:rPr lang="en-US" sz="1700" dirty="0" err="1"/>
              <a:t>quienes</a:t>
            </a:r>
            <a:r>
              <a:rPr lang="en-US" sz="1700" dirty="0"/>
              <a:t> </a:t>
            </a:r>
            <a:r>
              <a:rPr lang="en-US" sz="1700" dirty="0" err="1"/>
              <a:t>postergan</a:t>
            </a:r>
            <a:r>
              <a:rPr lang="en-US" sz="1700" dirty="0"/>
              <a:t>.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60" name="Isosceles Triangle 59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64" name="Rectangle 63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Isosceles Triangle 64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9F847B38-D58C-4EB3-A2D7-1080C0786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034990"/>
              </p:ext>
            </p:extLst>
          </p:nvPr>
        </p:nvGraphicFramePr>
        <p:xfrm>
          <a:off x="6229350" y="2561144"/>
          <a:ext cx="5319185" cy="2805568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2114550">
                  <a:extLst>
                    <a:ext uri="{9D8B030D-6E8A-4147-A177-3AD203B41FA5}">
                      <a16:colId xmlns="" xmlns:a16="http://schemas.microsoft.com/office/drawing/2014/main" val="1885817225"/>
                    </a:ext>
                  </a:extLst>
                </a:gridCol>
                <a:gridCol w="1755158">
                  <a:extLst>
                    <a:ext uri="{9D8B030D-6E8A-4147-A177-3AD203B41FA5}">
                      <a16:colId xmlns="" xmlns:a16="http://schemas.microsoft.com/office/drawing/2014/main" val="2703278753"/>
                    </a:ext>
                  </a:extLst>
                </a:gridCol>
                <a:gridCol w="1449477">
                  <a:extLst>
                    <a:ext uri="{9D8B030D-6E8A-4147-A177-3AD203B41FA5}">
                      <a16:colId xmlns="" xmlns:a16="http://schemas.microsoft.com/office/drawing/2014/main" val="1960973215"/>
                    </a:ext>
                  </a:extLst>
                </a:gridCol>
              </a:tblGrid>
              <a:tr h="425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 dirty="0">
                          <a:effectLst/>
                        </a:rPr>
                        <a:t> </a:t>
                      </a:r>
                      <a:endParaRPr lang="es-C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0859" marR="1408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Postergación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0859" marR="1408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Renuncia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0859" marR="140859" marT="0" marB="0" anchor="ctr"/>
                </a:tc>
                <a:extLst>
                  <a:ext uri="{0D108BD9-81ED-4DB2-BD59-A6C34878D82A}">
                    <a16:rowId xmlns="" xmlns:a16="http://schemas.microsoft.com/office/drawing/2014/main" val="4041723381"/>
                  </a:ext>
                </a:extLst>
              </a:tr>
              <a:tr h="7935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0">
                          <a:effectLst/>
                        </a:rPr>
                        <a:t>N° asignaturas aprobadas</a:t>
                      </a:r>
                      <a:endParaRPr lang="es-CL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0859" marR="1408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31,8</a:t>
                      </a:r>
                      <a:endParaRPr lang="es-C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0859" marR="1408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15</a:t>
                      </a:r>
                      <a:endParaRPr lang="es-C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0859" marR="140859" marT="0" marB="0" anchor="ctr"/>
                </a:tc>
                <a:extLst>
                  <a:ext uri="{0D108BD9-81ED-4DB2-BD59-A6C34878D82A}">
                    <a16:rowId xmlns="" xmlns:a16="http://schemas.microsoft.com/office/drawing/2014/main" val="3865083212"/>
                  </a:ext>
                </a:extLst>
              </a:tr>
              <a:tr h="7935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0" dirty="0">
                          <a:effectLst/>
                        </a:rPr>
                        <a:t>N° </a:t>
                      </a:r>
                      <a:r>
                        <a:rPr lang="en-US" sz="2000" b="0" dirty="0" err="1">
                          <a:effectLst/>
                        </a:rPr>
                        <a:t>asignaturas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reprobadas</a:t>
                      </a:r>
                      <a:endParaRPr lang="es-CL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0859" marR="1408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1,6</a:t>
                      </a:r>
                      <a:endParaRPr lang="es-C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0859" marR="1408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0,9</a:t>
                      </a:r>
                      <a:endParaRPr lang="es-C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0859" marR="140859" marT="0" marB="0" anchor="ctr"/>
                </a:tc>
                <a:extLst>
                  <a:ext uri="{0D108BD9-81ED-4DB2-BD59-A6C34878D82A}">
                    <a16:rowId xmlns="" xmlns:a16="http://schemas.microsoft.com/office/drawing/2014/main" val="9661820"/>
                  </a:ext>
                </a:extLst>
              </a:tr>
              <a:tr h="7935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0" dirty="0" err="1">
                          <a:effectLst/>
                        </a:rPr>
                        <a:t>Promedio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acumulado</a:t>
                      </a:r>
                      <a:endParaRPr lang="es-CL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0859" marR="1408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4,9</a:t>
                      </a:r>
                      <a:endParaRPr lang="es-C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0859" marR="14085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4</a:t>
                      </a:r>
                      <a:endParaRPr lang="es-C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0859" marR="140859" marT="0" marB="0" anchor="ctr"/>
                </a:tc>
                <a:extLst>
                  <a:ext uri="{0D108BD9-81ED-4DB2-BD59-A6C34878D82A}">
                    <a16:rowId xmlns="" xmlns:a16="http://schemas.microsoft.com/office/drawing/2014/main" val="96860016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C5558D6B-A6C4-47C6-8641-4A045E15EB71}"/>
              </a:ext>
            </a:extLst>
          </p:cNvPr>
          <p:cNvSpPr txBox="1"/>
          <p:nvPr/>
        </p:nvSpPr>
        <p:spPr>
          <a:xfrm>
            <a:off x="6296024" y="2108602"/>
            <a:ext cx="5096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Tabla 1. Desempeño académico según tipo de notificación</a:t>
            </a:r>
            <a:endParaRPr lang="es-CL" sz="11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078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339C-0432-4C12-9073-0253826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1. Notificaciones de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postergación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y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renuncia</a:t>
            </a:r>
            <a:r>
              <a:rPr lang="en-US" sz="36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6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estudios</a:t>
            </a:r>
            <a:endParaRPr lang="en-US" sz="36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CF1CD67-21F0-4500-9CC2-AB0D4065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356" y="1859137"/>
            <a:ext cx="4008384" cy="439398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1600" b="1" dirty="0"/>
              <a:t>1.5. Incidencia de </a:t>
            </a:r>
            <a:r>
              <a:rPr lang="en-US" sz="1600" b="1" dirty="0" err="1"/>
              <a:t>paros</a:t>
            </a:r>
            <a:r>
              <a:rPr lang="en-US" sz="1600" b="1" dirty="0"/>
              <a:t>, </a:t>
            </a:r>
            <a:r>
              <a:rPr lang="en-US" sz="1600" b="1" dirty="0" err="1"/>
              <a:t>movilizaciones</a:t>
            </a:r>
            <a:r>
              <a:rPr lang="en-US" sz="1600" b="1" dirty="0"/>
              <a:t> y crisis sanitaria</a:t>
            </a:r>
          </a:p>
          <a:p>
            <a:pPr>
              <a:spcAft>
                <a:spcPts val="600"/>
              </a:spcAft>
            </a:pPr>
            <a:r>
              <a:rPr lang="en-US" sz="1600" dirty="0" err="1"/>
              <a:t>Sólo</a:t>
            </a:r>
            <a:r>
              <a:rPr lang="en-US" sz="1600" dirty="0"/>
              <a:t> el 11,6% de las </a:t>
            </a:r>
            <a:r>
              <a:rPr lang="en-US" sz="1600" dirty="0" err="1"/>
              <a:t>notificaciones</a:t>
            </a:r>
            <a:r>
              <a:rPr lang="en-US" sz="1600" dirty="0"/>
              <a:t> </a:t>
            </a:r>
            <a:r>
              <a:rPr lang="en-US" sz="1600" dirty="0" err="1"/>
              <a:t>han</a:t>
            </a:r>
            <a:r>
              <a:rPr lang="en-US" sz="1600" dirty="0"/>
              <a:t> </a:t>
            </a:r>
            <a:r>
              <a:rPr lang="en-US" sz="1600" dirty="0" err="1"/>
              <a:t>aludido</a:t>
            </a:r>
            <a:r>
              <a:rPr lang="en-US" sz="1600" dirty="0"/>
              <a:t> a </a:t>
            </a:r>
            <a:r>
              <a:rPr lang="en-US" sz="1600" dirty="0" err="1"/>
              <a:t>paros</a:t>
            </a:r>
            <a:r>
              <a:rPr lang="en-US" sz="1600" dirty="0"/>
              <a:t> y/o </a:t>
            </a:r>
            <a:r>
              <a:rPr lang="en-US" sz="1600" dirty="0" err="1"/>
              <a:t>movilizaciones</a:t>
            </a:r>
            <a:r>
              <a:rPr lang="en-US" sz="1600" dirty="0"/>
              <a:t>. Sin embargo, </a:t>
            </a:r>
            <a:r>
              <a:rPr lang="en-US" sz="1600" dirty="0" err="1"/>
              <a:t>en</a:t>
            </a:r>
            <a:r>
              <a:rPr lang="en-US" sz="1600" dirty="0"/>
              <a:t> los </a:t>
            </a:r>
            <a:r>
              <a:rPr lang="en-US" sz="1600" dirty="0" err="1"/>
              <a:t>años</a:t>
            </a:r>
            <a:r>
              <a:rPr lang="en-US" sz="1600" dirty="0"/>
              <a:t> 2018 y 2019 </a:t>
            </a:r>
            <a:r>
              <a:rPr lang="en-US" sz="1600" dirty="0" err="1"/>
              <a:t>esta</a:t>
            </a:r>
            <a:r>
              <a:rPr lang="en-US" sz="1600" dirty="0"/>
              <a:t> </a:t>
            </a:r>
            <a:r>
              <a:rPr lang="en-US" sz="1600" dirty="0" err="1"/>
              <a:t>mención</a:t>
            </a:r>
            <a:r>
              <a:rPr lang="en-US" sz="1600" dirty="0"/>
              <a:t> </a:t>
            </a:r>
            <a:r>
              <a:rPr lang="en-US" sz="1600" dirty="0" err="1"/>
              <a:t>alcanza</a:t>
            </a:r>
            <a:r>
              <a:rPr lang="en-US" sz="1600" dirty="0"/>
              <a:t> el 16,7% y 19,1%, </a:t>
            </a:r>
            <a:r>
              <a:rPr lang="en-US" sz="1600" dirty="0" err="1"/>
              <a:t>respectivamente</a:t>
            </a:r>
            <a:r>
              <a:rPr lang="en-US" sz="1600" dirty="0"/>
              <a:t>.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Los </a:t>
            </a:r>
            <a:r>
              <a:rPr lang="en-US" sz="1600" dirty="0" err="1"/>
              <a:t>datos</a:t>
            </a:r>
            <a:r>
              <a:rPr lang="en-US" sz="1600" dirty="0"/>
              <a:t> </a:t>
            </a:r>
            <a:r>
              <a:rPr lang="en-US" sz="1600" dirty="0" err="1"/>
              <a:t>muestran</a:t>
            </a:r>
            <a:r>
              <a:rPr lang="en-US" sz="1600" dirty="0"/>
              <a:t> </a:t>
            </a:r>
            <a:r>
              <a:rPr lang="en-US" sz="1600" dirty="0" err="1"/>
              <a:t>asociación</a:t>
            </a:r>
            <a:r>
              <a:rPr lang="en-US" sz="1600" dirty="0"/>
              <a:t> entre la </a:t>
            </a:r>
            <a:r>
              <a:rPr lang="en-US" sz="1600" dirty="0" err="1"/>
              <a:t>mención</a:t>
            </a:r>
            <a:r>
              <a:rPr lang="en-US" sz="1600" dirty="0"/>
              <a:t> de </a:t>
            </a:r>
            <a:r>
              <a:rPr lang="en-US" sz="1600" dirty="0" err="1"/>
              <a:t>paros</a:t>
            </a:r>
            <a:r>
              <a:rPr lang="en-US" sz="1600" dirty="0"/>
              <a:t> y/o </a:t>
            </a:r>
            <a:r>
              <a:rPr lang="en-US" sz="1600" dirty="0" err="1"/>
              <a:t>movilzaciones</a:t>
            </a:r>
            <a:r>
              <a:rPr lang="en-US" sz="1600" dirty="0"/>
              <a:t> y el </a:t>
            </a:r>
            <a:r>
              <a:rPr lang="en-US" sz="1600" dirty="0" err="1"/>
              <a:t>año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que se </a:t>
            </a:r>
            <a:r>
              <a:rPr lang="en-US" sz="1600" dirty="0" err="1"/>
              <a:t>cursan</a:t>
            </a:r>
            <a:r>
              <a:rPr lang="en-US" sz="1600" dirty="0"/>
              <a:t> solo para el </a:t>
            </a:r>
            <a:r>
              <a:rPr lang="en-US" sz="1600" dirty="0" err="1"/>
              <a:t>subcojunto</a:t>
            </a:r>
            <a:r>
              <a:rPr lang="en-US" sz="1600" dirty="0"/>
              <a:t> de </a:t>
            </a:r>
            <a:r>
              <a:rPr lang="en-US" sz="1600" dirty="0" err="1"/>
              <a:t>postergaciones</a:t>
            </a:r>
            <a:r>
              <a:rPr lang="en-US" sz="1600" dirty="0"/>
              <a:t>, y no para las </a:t>
            </a:r>
            <a:r>
              <a:rPr lang="en-US" sz="1600" dirty="0" err="1"/>
              <a:t>renuncias</a:t>
            </a:r>
            <a:r>
              <a:rPr lang="en-US" sz="1600" dirty="0"/>
              <a:t>.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Entre las </a:t>
            </a:r>
            <a:r>
              <a:rPr lang="en-US" sz="1600" dirty="0" err="1"/>
              <a:t>notificaciones</a:t>
            </a:r>
            <a:r>
              <a:rPr lang="en-US" sz="1600" dirty="0"/>
              <a:t> </a:t>
            </a:r>
            <a:r>
              <a:rPr lang="en-US" sz="1600" dirty="0" err="1"/>
              <a:t>cursadas</a:t>
            </a:r>
            <a:r>
              <a:rPr lang="en-US" sz="1600" dirty="0"/>
              <a:t> el primer </a:t>
            </a:r>
            <a:r>
              <a:rPr lang="en-US" sz="1600" dirty="0" err="1"/>
              <a:t>semestre</a:t>
            </a:r>
            <a:r>
              <a:rPr lang="en-US" sz="1600" dirty="0"/>
              <a:t> de 2020, el 45,6% de </a:t>
            </a:r>
            <a:r>
              <a:rPr lang="en-US" sz="1600" dirty="0" err="1"/>
              <a:t>postergaciones</a:t>
            </a:r>
            <a:r>
              <a:rPr lang="en-US" sz="1600" dirty="0"/>
              <a:t> y 15,6% de </a:t>
            </a:r>
            <a:r>
              <a:rPr lang="en-US" sz="1600" dirty="0" err="1"/>
              <a:t>renuncias</a:t>
            </a:r>
            <a:r>
              <a:rPr lang="en-US" sz="1600" dirty="0"/>
              <a:t> </a:t>
            </a:r>
            <a:r>
              <a:rPr lang="en-US" sz="1600" dirty="0" err="1"/>
              <a:t>fueron</a:t>
            </a:r>
            <a:r>
              <a:rPr lang="en-US" sz="1600" dirty="0"/>
              <a:t> </a:t>
            </a:r>
            <a:r>
              <a:rPr lang="en-US" sz="1600" dirty="0" err="1"/>
              <a:t>consecuencias</a:t>
            </a:r>
            <a:r>
              <a:rPr lang="en-US" sz="1600" dirty="0"/>
              <a:t> </a:t>
            </a:r>
            <a:r>
              <a:rPr lang="en-US" sz="1600" dirty="0" err="1"/>
              <a:t>directas</a:t>
            </a:r>
            <a:r>
              <a:rPr lang="en-US" sz="1600" dirty="0"/>
              <a:t> de la crisis sanitaria.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73" name="Isosceles Triangle 72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41F0F9B1-2566-4FDE-B91E-C264C2B83BF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8602" y="2321372"/>
            <a:ext cx="6106649" cy="4361892"/>
          </a:xfrm>
          <a:prstGeom prst="rect">
            <a:avLst/>
          </a:prstGeom>
          <a:noFill/>
        </p:spPr>
      </p:pic>
      <p:grpSp>
        <p:nvGrpSpPr>
          <p:cNvPr id="76" name="Group 75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77" name="Rectangle 76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Isosceles Triangle 77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7A02CF37-C6F6-46E2-849A-AC756B682A7F}"/>
              </a:ext>
            </a:extLst>
          </p:cNvPr>
          <p:cNvSpPr txBox="1"/>
          <p:nvPr/>
        </p:nvSpPr>
        <p:spPr>
          <a:xfrm>
            <a:off x="5245513" y="1565140"/>
            <a:ext cx="609686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s-CL" sz="1600" i="0" dirty="0">
                <a:solidFill>
                  <a:srgbClr val="44546A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Gráfico 4. Notificaciones que aluden directamente a la crisis sanitaria causada por el COVID-19 como motivo de postergación o renuncia durante el primer semestre 2020.</a:t>
            </a:r>
            <a:endParaRPr lang="es-CL" sz="11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612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3048</Words>
  <Application>Microsoft Office PowerPoint</Application>
  <PresentationFormat>Panorámica</PresentationFormat>
  <Paragraphs>249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0" baseType="lpstr">
      <vt:lpstr>Arial</vt:lpstr>
      <vt:lpstr>Arial Narrow</vt:lpstr>
      <vt:lpstr>Calibri</vt:lpstr>
      <vt:lpstr>Calibri Light</vt:lpstr>
      <vt:lpstr>Times New Roman</vt:lpstr>
      <vt:lpstr>Office Theme</vt:lpstr>
      <vt:lpstr>“Análisis de información de postergación y renuncias de estudiantes UMCE en el marco del Proyecto Beca de Nivelación Académica (BNA)”</vt:lpstr>
      <vt:lpstr>Objetivo de la consultoría</vt:lpstr>
      <vt:lpstr>Diseño metodológico</vt:lpstr>
      <vt:lpstr>Resultados</vt:lpstr>
      <vt:lpstr>1. Notificaciones de postergación y renuncia de estudios</vt:lpstr>
      <vt:lpstr>1. Notificaciones de postergación y renuncia de estudios</vt:lpstr>
      <vt:lpstr>1. Notificaciones de postergación y renuncia de estudios</vt:lpstr>
      <vt:lpstr>1. Notificaciones de postergación y renuncia de estudios</vt:lpstr>
      <vt:lpstr>1. Notificaciones de postergación y renuncia de estudios</vt:lpstr>
      <vt:lpstr>1. Notificaciones de postergación y renuncia de estudios</vt:lpstr>
      <vt:lpstr>2. Motivos declarados de postergación y renuncia de estudios </vt:lpstr>
      <vt:lpstr>2. Motivos declarados de postergación y renuncia de estudios </vt:lpstr>
      <vt:lpstr>2. Motivos declarados de postergación y renuncia de estudios </vt:lpstr>
      <vt:lpstr>2. Motivos declarados de postergación y renuncia de estudios </vt:lpstr>
      <vt:lpstr>2. Motivos declarados de postergación y renuncia de estudios </vt:lpstr>
      <vt:lpstr>2. Motivos declarados de postergación y renuncia de estudios </vt:lpstr>
      <vt:lpstr>3. Descripción integral de motivos declarados y otras características (ACM)</vt:lpstr>
      <vt:lpstr>3. Descripción integral de motivos declarados y otras características (ACM)</vt:lpstr>
      <vt:lpstr>4. Estudiantes que retoman sus estudios</vt:lpstr>
      <vt:lpstr>4. Estudiantes que retoman sus estudios</vt:lpstr>
      <vt:lpstr>Recomendaciones</vt:lpstr>
      <vt:lpstr>Recomendaciones para futuros análisis</vt:lpstr>
      <vt:lpstr>Recomendaciones para el registro de datos</vt:lpstr>
      <vt:lpstr>Recomendaciones para la implementación de acciones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de información de postergación y renuncias de estudiantes UMCE en el marco del Proyecto Beca de Nivelación Académica (BNA)</dc:title>
  <dc:creator>Ignacio Wyman San Martin</dc:creator>
  <cp:lastModifiedBy>Gladys Acuña</cp:lastModifiedBy>
  <cp:revision>41</cp:revision>
  <dcterms:created xsi:type="dcterms:W3CDTF">2021-04-05T11:57:58Z</dcterms:created>
  <dcterms:modified xsi:type="dcterms:W3CDTF">2021-05-20T15:25:01Z</dcterms:modified>
</cp:coreProperties>
</file>